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8.jpg" ContentType="image/png"/>
  <Override PartName="/ppt/media/image19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tags/tag4.xml" ContentType="application/vnd.openxmlformats-officedocument.presentationml.tags+xml"/>
  <Override PartName="/ppt/media/image28.jpg" ContentType="image/png"/>
  <Override PartName="/ppt/tags/tag5.xml" ContentType="application/vnd.openxmlformats-officedocument.presentationml.tags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7" r:id="rId2"/>
    <p:sldId id="258" r:id="rId3"/>
    <p:sldId id="463" r:id="rId4"/>
    <p:sldId id="464" r:id="rId5"/>
    <p:sldId id="505" r:id="rId6"/>
    <p:sldId id="469" r:id="rId7"/>
    <p:sldId id="418" r:id="rId8"/>
    <p:sldId id="461" r:id="rId9"/>
    <p:sldId id="423" r:id="rId10"/>
    <p:sldId id="422" r:id="rId11"/>
    <p:sldId id="431" r:id="rId12"/>
    <p:sldId id="414" r:id="rId13"/>
    <p:sldId id="506" r:id="rId14"/>
    <p:sldId id="403" r:id="rId15"/>
    <p:sldId id="467" r:id="rId16"/>
    <p:sldId id="264" r:id="rId17"/>
    <p:sldId id="470" r:id="rId18"/>
    <p:sldId id="471" r:id="rId19"/>
    <p:sldId id="473" r:id="rId20"/>
    <p:sldId id="475" r:id="rId21"/>
    <p:sldId id="476" r:id="rId22"/>
    <p:sldId id="477" r:id="rId23"/>
    <p:sldId id="478" r:id="rId24"/>
    <p:sldId id="509" r:id="rId25"/>
    <p:sldId id="479" r:id="rId26"/>
    <p:sldId id="480" r:id="rId27"/>
    <p:sldId id="507" r:id="rId28"/>
    <p:sldId id="485" r:id="rId29"/>
    <p:sldId id="486" r:id="rId30"/>
    <p:sldId id="487" r:id="rId31"/>
    <p:sldId id="488" r:id="rId32"/>
    <p:sldId id="489" r:id="rId33"/>
    <p:sldId id="508" r:id="rId34"/>
    <p:sldId id="491" r:id="rId35"/>
    <p:sldId id="492" r:id="rId36"/>
    <p:sldId id="493" r:id="rId37"/>
    <p:sldId id="494" r:id="rId38"/>
    <p:sldId id="495" r:id="rId39"/>
    <p:sldId id="510" r:id="rId40"/>
    <p:sldId id="511" r:id="rId41"/>
    <p:sldId id="517" r:id="rId42"/>
    <p:sldId id="518" r:id="rId43"/>
    <p:sldId id="512" r:id="rId44"/>
    <p:sldId id="519" r:id="rId45"/>
    <p:sldId id="520" r:id="rId46"/>
    <p:sldId id="521" r:id="rId47"/>
    <p:sldId id="513" r:id="rId48"/>
    <p:sldId id="514" r:id="rId49"/>
    <p:sldId id="515" r:id="rId50"/>
    <p:sldId id="516" r:id="rId51"/>
    <p:sldId id="358" r:id="rId52"/>
    <p:sldId id="474" r:id="rId53"/>
    <p:sldId id="449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305" r:id="rId64"/>
    <p:sldId id="382" r:id="rId65"/>
    <p:sldId id="383" r:id="rId66"/>
    <p:sldId id="306" r:id="rId67"/>
    <p:sldId id="355" r:id="rId68"/>
    <p:sldId id="446" r:id="rId69"/>
    <p:sldId id="447" r:id="rId70"/>
    <p:sldId id="440" r:id="rId71"/>
    <p:sldId id="445" r:id="rId72"/>
    <p:sldId id="442" r:id="rId73"/>
    <p:sldId id="443" r:id="rId74"/>
    <p:sldId id="441" r:id="rId75"/>
    <p:sldId id="444" r:id="rId76"/>
    <p:sldId id="448" r:id="rId77"/>
    <p:sldId id="462" r:id="rId78"/>
    <p:sldId id="465" r:id="rId79"/>
    <p:sldId id="433" r:id="rId80"/>
    <p:sldId id="436" r:id="rId81"/>
    <p:sldId id="437" r:id="rId82"/>
    <p:sldId id="472" r:id="rId83"/>
    <p:sldId id="466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6A18CA-012B-48C3-8154-171B5D40B219}">
          <p14:sldIdLst>
            <p14:sldId id="257"/>
            <p14:sldId id="258"/>
            <p14:sldId id="463"/>
            <p14:sldId id="464"/>
            <p14:sldId id="505"/>
            <p14:sldId id="469"/>
            <p14:sldId id="418"/>
            <p14:sldId id="461"/>
            <p14:sldId id="423"/>
            <p14:sldId id="422"/>
            <p14:sldId id="431"/>
            <p14:sldId id="414"/>
            <p14:sldId id="506"/>
            <p14:sldId id="403"/>
            <p14:sldId id="467"/>
            <p14:sldId id="264"/>
            <p14:sldId id="470"/>
            <p14:sldId id="471"/>
            <p14:sldId id="473"/>
            <p14:sldId id="475"/>
            <p14:sldId id="476"/>
            <p14:sldId id="477"/>
            <p14:sldId id="478"/>
            <p14:sldId id="509"/>
            <p14:sldId id="479"/>
            <p14:sldId id="480"/>
            <p14:sldId id="507"/>
            <p14:sldId id="485"/>
            <p14:sldId id="486"/>
            <p14:sldId id="487"/>
            <p14:sldId id="488"/>
            <p14:sldId id="489"/>
            <p14:sldId id="508"/>
            <p14:sldId id="491"/>
            <p14:sldId id="492"/>
            <p14:sldId id="493"/>
            <p14:sldId id="494"/>
            <p14:sldId id="495"/>
            <p14:sldId id="510"/>
            <p14:sldId id="511"/>
            <p14:sldId id="517"/>
            <p14:sldId id="518"/>
            <p14:sldId id="512"/>
            <p14:sldId id="519"/>
            <p14:sldId id="520"/>
            <p14:sldId id="521"/>
            <p14:sldId id="513"/>
            <p14:sldId id="514"/>
            <p14:sldId id="515"/>
            <p14:sldId id="516"/>
            <p14:sldId id="358"/>
            <p14:sldId id="474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无标题节" id="{99174A43-382F-4350-9DA6-F065EC5BDD35}">
          <p14:sldIdLst>
            <p14:sldId id="305"/>
            <p14:sldId id="382"/>
            <p14:sldId id="383"/>
            <p14:sldId id="306"/>
            <p14:sldId id="355"/>
            <p14:sldId id="446"/>
            <p14:sldId id="447"/>
            <p14:sldId id="440"/>
            <p14:sldId id="445"/>
            <p14:sldId id="442"/>
            <p14:sldId id="443"/>
            <p14:sldId id="441"/>
            <p14:sldId id="444"/>
            <p14:sldId id="448"/>
            <p14:sldId id="462"/>
            <p14:sldId id="465"/>
            <p14:sldId id="433"/>
            <p14:sldId id="436"/>
            <p14:sldId id="437"/>
            <p14:sldId id="472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p" initials="w" lastIdx="1" clrIdx="0">
    <p:extLst>
      <p:ext uri="{19B8F6BF-5375-455C-9EA6-DF929625EA0E}">
        <p15:presenceInfo xmlns:p15="http://schemas.microsoft.com/office/powerpoint/2012/main" userId="w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488" autoAdjust="0"/>
  </p:normalViewPr>
  <p:slideViewPr>
    <p:cSldViewPr snapToGrid="0">
      <p:cViewPr>
        <p:scale>
          <a:sx n="86" d="100"/>
          <a:sy n="86" d="100"/>
        </p:scale>
        <p:origin x="63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6816;&#33829;&#24037;&#20316;&#20107;&#39033;\PPT&#34920;&#26684;\2017&#24180;5&#26376;-9&#26376;&#19978;&#26550;&#20070;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 dirty="0"/>
              <a:t>各月</a:t>
            </a:r>
            <a:r>
              <a:rPr lang="zh-CN" sz="1400" dirty="0" smtClean="0"/>
              <a:t>日均</a:t>
            </a:r>
            <a:r>
              <a:rPr lang="en-US" altLang="zh-CN" sz="1400" dirty="0" smtClean="0"/>
              <a:t>DAU</a:t>
            </a:r>
            <a:endParaRPr lang="zh-CN" sz="1400" dirty="0"/>
          </a:p>
        </c:rich>
      </c:tx>
      <c:layout>
        <c:manualLayout>
          <c:xMode val="edge"/>
          <c:yMode val="edge"/>
          <c:x val="0.2104062356473423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41893259857302"/>
          <c:y val="0.25338163577232747"/>
          <c:w val="0.74591284787969392"/>
          <c:h val="0.5954814122417849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7.3825534566626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Sheet1!$D$3:$D$11</c:f>
              <c:numCache>
                <c:formatCode>0_ </c:formatCode>
                <c:ptCount val="9"/>
                <c:pt idx="0">
                  <c:v>1691302.5806451601</c:v>
                </c:pt>
                <c:pt idx="1">
                  <c:v>1606370.7857142901</c:v>
                </c:pt>
                <c:pt idx="2">
                  <c:v>1791917.9677419399</c:v>
                </c:pt>
                <c:pt idx="3">
                  <c:v>1908460.2333333334</c:v>
                </c:pt>
                <c:pt idx="4">
                  <c:v>1975702.4516129033</c:v>
                </c:pt>
                <c:pt idx="5">
                  <c:v>1962581.6666666667</c:v>
                </c:pt>
                <c:pt idx="6">
                  <c:v>1792404.1612903227</c:v>
                </c:pt>
                <c:pt idx="7">
                  <c:v>1759316.5161290322</c:v>
                </c:pt>
                <c:pt idx="8">
                  <c:v>1539395.5</c:v>
                </c:pt>
              </c:numCache>
            </c:numRef>
          </c:val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4.36799141841135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5605317220890973E-3"/>
                  <c:y val="5.69661851924192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4.08249393119227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4.1804391191255705E-17"/>
                  <c:y val="9.60751168032342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2.2802658610445487E-3"/>
                  <c:y val="7.7179655310323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"/>
                  <c:y val="7.42181081441384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Sheet1!$E$3:$E$11</c:f>
              <c:numCache>
                <c:formatCode>0_ </c:formatCode>
                <c:ptCount val="9"/>
                <c:pt idx="0">
                  <c:v>582701.51612903201</c:v>
                </c:pt>
                <c:pt idx="1">
                  <c:v>482911.07142857101</c:v>
                </c:pt>
                <c:pt idx="2">
                  <c:v>413988.09677419398</c:v>
                </c:pt>
                <c:pt idx="3">
                  <c:v>249750.76666666666</c:v>
                </c:pt>
                <c:pt idx="4">
                  <c:v>170964.25806451612</c:v>
                </c:pt>
                <c:pt idx="5">
                  <c:v>160217.03333333333</c:v>
                </c:pt>
                <c:pt idx="6">
                  <c:v>160036.67741935485</c:v>
                </c:pt>
                <c:pt idx="7">
                  <c:v>150090.54838709679</c:v>
                </c:pt>
                <c:pt idx="8">
                  <c:v>127918.6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69680"/>
        <c:axId val="607658312"/>
      </c:barChar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AndroidApp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Sheet1!$B$3:$B$11</c:f>
              <c:numCache>
                <c:formatCode>0_ </c:formatCode>
                <c:ptCount val="9"/>
                <c:pt idx="0">
                  <c:v>145651.870967742</c:v>
                </c:pt>
                <c:pt idx="1">
                  <c:v>124009.178571429</c:v>
                </c:pt>
                <c:pt idx="2">
                  <c:v>100669.838709677</c:v>
                </c:pt>
                <c:pt idx="3">
                  <c:v>95876.7</c:v>
                </c:pt>
                <c:pt idx="4">
                  <c:v>94901.838709677424</c:v>
                </c:pt>
                <c:pt idx="5">
                  <c:v>86894.833333333328</c:v>
                </c:pt>
                <c:pt idx="6">
                  <c:v>88147</c:v>
                </c:pt>
                <c:pt idx="7">
                  <c:v>95852.677419354834</c:v>
                </c:pt>
                <c:pt idx="8">
                  <c:v>103586.4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iOSApp</c:v>
                </c:pt>
              </c:strCache>
            </c:strRef>
          </c:tx>
          <c:dLbls>
            <c:dLbl>
              <c:idx val="3"/>
              <c:layout>
                <c:manualLayout>
                  <c:x val="-2.1508652621425952E-2"/>
                  <c:y val="-5.9060427653301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2.6069184343515048E-2"/>
                  <c:y val="-3.93736184355342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3.0629716065604062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2.1508652621425952E-2"/>
                  <c:y val="-4.9217410580032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2.6069184343515048E-2"/>
                  <c:y val="-2.953021382665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2.6069184343515048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Sheet1!$C$3:$C$11</c:f>
              <c:numCache>
                <c:formatCode>0_ </c:formatCode>
                <c:ptCount val="9"/>
                <c:pt idx="0">
                  <c:v>23363</c:v>
                </c:pt>
                <c:pt idx="1">
                  <c:v>19910.214285714301</c:v>
                </c:pt>
                <c:pt idx="2">
                  <c:v>20488.225806451599</c:v>
                </c:pt>
                <c:pt idx="3">
                  <c:v>20826.366666666665</c:v>
                </c:pt>
                <c:pt idx="4">
                  <c:v>25046</c:v>
                </c:pt>
                <c:pt idx="5">
                  <c:v>24711.766666666666</c:v>
                </c:pt>
                <c:pt idx="6">
                  <c:v>22032.064516129034</c:v>
                </c:pt>
                <c:pt idx="7">
                  <c:v>24997.354838709678</c:v>
                </c:pt>
                <c:pt idx="8">
                  <c:v>22180.333333333332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58704"/>
        <c:axId val="607659880"/>
      </c:lineChart>
      <c:catAx>
        <c:axId val="60766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607658312"/>
        <c:crosses val="autoZero"/>
        <c:auto val="1"/>
        <c:lblAlgn val="ctr"/>
        <c:lblOffset val="100"/>
        <c:noMultiLvlLbl val="0"/>
      </c:catAx>
      <c:valAx>
        <c:axId val="607658312"/>
        <c:scaling>
          <c:orientation val="minMax"/>
          <c:max val="2000000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607669680"/>
        <c:crosses val="autoZero"/>
        <c:crossBetween val="between"/>
        <c:dispUnits>
          <c:builtInUnit val="tenThousands"/>
          <c:dispUnitsLbl/>
        </c:dispUnits>
      </c:valAx>
      <c:valAx>
        <c:axId val="607659880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607658704"/>
        <c:crosses val="max"/>
        <c:crossBetween val="between"/>
        <c:dispUnits>
          <c:builtInUnit val="tenThousands"/>
          <c:dispUnitsLbl/>
        </c:dispUnits>
      </c:valAx>
      <c:catAx>
        <c:axId val="607658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5988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9205953971666525"/>
          <c:y val="4.9795613716900569E-2"/>
          <c:w val="0.40566019442229018"/>
          <c:h val="0.15420507144606588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7646160"/>
        <c:axId val="607650472"/>
      </c:lineChart>
      <c:catAx>
        <c:axId val="60764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0472"/>
        <c:crosses val="autoZero"/>
        <c:auto val="1"/>
        <c:lblAlgn val="ctr"/>
        <c:lblOffset val="100"/>
        <c:noMultiLvlLbl val="0"/>
      </c:catAx>
      <c:valAx>
        <c:axId val="607650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日均阅读人数占总日活比例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46552"/>
        <c:axId val="607646944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49688"/>
        <c:axId val="607651256"/>
      </c:lineChart>
      <c:catAx>
        <c:axId val="60764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6944"/>
        <c:crosses val="autoZero"/>
        <c:auto val="1"/>
        <c:lblAlgn val="ctr"/>
        <c:lblOffset val="100"/>
        <c:noMultiLvlLbl val="0"/>
      </c:catAx>
      <c:valAx>
        <c:axId val="60764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6552"/>
        <c:crosses val="autoZero"/>
        <c:crossBetween val="between"/>
      </c:valAx>
      <c:valAx>
        <c:axId val="607651256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9688"/>
        <c:crosses val="max"/>
        <c:crossBetween val="between"/>
      </c:valAx>
      <c:catAx>
        <c:axId val="607649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76512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49296"/>
        <c:axId val="607650080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253288"/>
        <c:axId val="607652824"/>
      </c:lineChart>
      <c:catAx>
        <c:axId val="60764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0080"/>
        <c:crosses val="autoZero"/>
        <c:auto val="1"/>
        <c:lblAlgn val="ctr"/>
        <c:lblOffset val="100"/>
        <c:noMultiLvlLbl val="0"/>
      </c:catAx>
      <c:valAx>
        <c:axId val="60765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9296"/>
        <c:crosses val="autoZero"/>
        <c:crossBetween val="between"/>
      </c:valAx>
      <c:valAx>
        <c:axId val="60765282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3288"/>
        <c:crosses val="max"/>
        <c:crossBetween val="between"/>
      </c:valAx>
      <c:catAx>
        <c:axId val="437253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7652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-18</a:t>
            </a:r>
            <a:r>
              <a:rPr lang="zh-CN" altLang="en-US" dirty="0"/>
              <a:t>年上架作品数量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18年上架作品数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  <c:pt idx="0">
                  <c:v>127</c:v>
                </c:pt>
                <c:pt idx="1">
                  <c:v>95</c:v>
                </c:pt>
                <c:pt idx="2">
                  <c:v>231</c:v>
                </c:pt>
                <c:pt idx="3">
                  <c:v>389</c:v>
                </c:pt>
                <c:pt idx="4">
                  <c:v>177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8F-4B0B-9C58-2AD2BA2118C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37256032"/>
        <c:axId val="437254072"/>
      </c:barChart>
      <c:lineChart>
        <c:grouping val="standard"/>
        <c:varyColors val="0"/>
        <c:ser>
          <c:idx val="1"/>
          <c:order val="1"/>
          <c:tx>
            <c:strRef>
              <c:f>Sheet2!$F$1</c:f>
              <c:strCache>
                <c:ptCount val="1"/>
                <c:pt idx="0">
                  <c:v>17年上架作品数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Sheet2!$F$2:$F$6</c:f>
              <c:numCache>
                <c:formatCode>General</c:formatCode>
                <c:ptCount val="5"/>
                <c:pt idx="0">
                  <c:v>134</c:v>
                </c:pt>
                <c:pt idx="1">
                  <c:v>177</c:v>
                </c:pt>
                <c:pt idx="2">
                  <c:v>201</c:v>
                </c:pt>
                <c:pt idx="3">
                  <c:v>157</c:v>
                </c:pt>
                <c:pt idx="4">
                  <c:v>152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18F-4B0B-9C58-2AD2BA2118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37252896"/>
        <c:axId val="437259168"/>
      </c:lineChart>
      <c:catAx>
        <c:axId val="4372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4072"/>
        <c:crosses val="autoZero"/>
        <c:auto val="1"/>
        <c:lblAlgn val="ctr"/>
        <c:lblOffset val="100"/>
        <c:noMultiLvlLbl val="0"/>
      </c:catAx>
      <c:valAx>
        <c:axId val="43725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6032"/>
        <c:crosses val="autoZero"/>
        <c:crossBetween val="between"/>
      </c:valAx>
      <c:valAx>
        <c:axId val="43725916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2896"/>
        <c:crosses val="max"/>
        <c:crossBetween val="between"/>
      </c:valAx>
      <c:catAx>
        <c:axId val="43725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725916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37262696"/>
        <c:axId val="437262304"/>
      </c:lineChart>
      <c:catAx>
        <c:axId val="437262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2304"/>
        <c:crosses val="autoZero"/>
        <c:auto val="1"/>
        <c:lblAlgn val="ctr"/>
        <c:lblOffset val="100"/>
        <c:noMultiLvlLbl val="0"/>
      </c:catAx>
      <c:valAx>
        <c:axId val="437262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269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252112"/>
        <c:axId val="437260344"/>
      </c:lineChart>
      <c:catAx>
        <c:axId val="43725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0344"/>
        <c:crosses val="autoZero"/>
        <c:auto val="1"/>
        <c:lblAlgn val="ctr"/>
        <c:lblOffset val="100"/>
        <c:noMultiLvlLbl val="0"/>
      </c:catAx>
      <c:valAx>
        <c:axId val="437260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日均阅读人数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日均阅读人数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65537</c:v>
                </c:pt>
                <c:pt idx="1">
                  <c:v>68454</c:v>
                </c:pt>
                <c:pt idx="2">
                  <c:v>72139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101-4F97-980B-848CE3E7490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37261912"/>
        <c:axId val="437254856"/>
      </c:lineChart>
      <c:catAx>
        <c:axId val="43726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4856"/>
        <c:crosses val="autoZero"/>
        <c:auto val="1"/>
        <c:lblAlgn val="ctr"/>
        <c:lblOffset val="100"/>
        <c:noMultiLvlLbl val="0"/>
      </c:catAx>
      <c:valAx>
        <c:axId val="437254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19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日均阅读用户占总用户比例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阅读用户占总用户比例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0.72000000000000008</c:v>
                </c:pt>
                <c:pt idx="1">
                  <c:v>0.71000000000000008</c:v>
                </c:pt>
                <c:pt idx="2">
                  <c:v>0.69000000000000006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2A-4E74-994D-0F939E012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261520"/>
        <c:axId val="437250936"/>
      </c:lineChart>
      <c:catAx>
        <c:axId val="43726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0936"/>
        <c:crosses val="autoZero"/>
        <c:auto val="1"/>
        <c:lblAlgn val="ctr"/>
        <c:lblOffset val="100"/>
        <c:noMultiLvlLbl val="0"/>
      </c:catAx>
      <c:valAx>
        <c:axId val="437250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15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阅读付费书人数</a:t>
            </a:r>
            <a:endParaRPr lang="zh-CN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付费书的阅读人数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35624</c:v>
                </c:pt>
                <c:pt idx="1">
                  <c:v>35899</c:v>
                </c:pt>
                <c:pt idx="2">
                  <c:v>37646</c:v>
                </c:pt>
                <c:pt idx="3">
                  <c:v>41081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5B4-4BA7-9C58-64C0DB08F6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阅读付费书未充值人数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19278</c:v>
                </c:pt>
                <c:pt idx="1">
                  <c:v>19768</c:v>
                </c:pt>
                <c:pt idx="2">
                  <c:v>21129</c:v>
                </c:pt>
                <c:pt idx="3">
                  <c:v>24265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5B4-4BA7-9C58-64C0DB08F6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37259952"/>
        <c:axId val="437259560"/>
      </c:lineChart>
      <c:catAx>
        <c:axId val="437259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9560"/>
        <c:crosses val="autoZero"/>
        <c:auto val="1"/>
        <c:lblAlgn val="ctr"/>
        <c:lblOffset val="100"/>
        <c:noMultiLvlLbl val="0"/>
      </c:catAx>
      <c:valAx>
        <c:axId val="43725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995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0.54</c:v>
                </c:pt>
                <c:pt idx="1">
                  <c:v>0.55000000000000004</c:v>
                </c:pt>
                <c:pt idx="2">
                  <c:v>0.56000000000000005</c:v>
                </c:pt>
                <c:pt idx="3">
                  <c:v>0.59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EF7-4C36-B00A-48A5C7821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258384"/>
        <c:axId val="437252504"/>
      </c:lineChart>
      <c:catAx>
        <c:axId val="437258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2504"/>
        <c:crosses val="autoZero"/>
        <c:auto val="1"/>
        <c:lblAlgn val="ctr"/>
        <c:lblOffset val="100"/>
        <c:noMultiLvlLbl val="0"/>
      </c:catAx>
      <c:valAx>
        <c:axId val="437252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838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MAU</a:t>
            </a:r>
            <a:endParaRPr lang="zh-CN"/>
          </a:p>
        </c:rich>
      </c:tx>
      <c:layout>
        <c:manualLayout>
          <c:xMode val="edge"/>
          <c:yMode val="edge"/>
          <c:x val="0.25520292810739997"/>
          <c:y val="2.469135802469135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36161496108012"/>
          <c:y val="0.20779041508700302"/>
          <c:w val="0.7058613470914763"/>
          <c:h val="0.661855934674832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-4.3985557643604362E-17"/>
                  <c:y val="4.22510845553988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8.7971115287208724E-17"/>
                  <c:y val="0.136142383567396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Sheet4!$B$3:$B$11</c:f>
              <c:numCache>
                <c:formatCode>#,##0</c:formatCode>
                <c:ptCount val="9"/>
                <c:pt idx="0">
                  <c:v>910936</c:v>
                </c:pt>
                <c:pt idx="1">
                  <c:v>638280</c:v>
                </c:pt>
                <c:pt idx="2">
                  <c:v>529666</c:v>
                </c:pt>
                <c:pt idx="3">
                  <c:v>402207</c:v>
                </c:pt>
                <c:pt idx="4">
                  <c:v>520345</c:v>
                </c:pt>
                <c:pt idx="5">
                  <c:v>484217</c:v>
                </c:pt>
                <c:pt idx="6">
                  <c:v>583929</c:v>
                </c:pt>
                <c:pt idx="7">
                  <c:v>710334</c:v>
                </c:pt>
                <c:pt idx="8">
                  <c:v>780584</c:v>
                </c:pt>
              </c:numCache>
            </c:numRef>
          </c:val>
        </c:ser>
        <c:ser>
          <c:idx val="1"/>
          <c:order val="1"/>
          <c:tx>
            <c:strRef>
              <c:f>Sheet4!$C$2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4.7984799020203304E-3"/>
                  <c:y val="9.735270894880189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9.08180223978802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9.4024003643278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0.112957886425536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0.113831371226974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2.3992399510101652E-3"/>
                  <c:y val="0.108739062033315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0"/>
                  <c:y val="0.190067039866097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0"/>
                  <c:y val="0.1288033369115529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Sheet4!$C$3:$C$11</c:f>
              <c:numCache>
                <c:formatCode>#,##0</c:formatCode>
                <c:ptCount val="9"/>
                <c:pt idx="0">
                  <c:v>153179</c:v>
                </c:pt>
                <c:pt idx="1">
                  <c:v>83253</c:v>
                </c:pt>
                <c:pt idx="2">
                  <c:v>101752</c:v>
                </c:pt>
                <c:pt idx="3">
                  <c:v>106596</c:v>
                </c:pt>
                <c:pt idx="4">
                  <c:v>121017</c:v>
                </c:pt>
                <c:pt idx="5">
                  <c:v>136523</c:v>
                </c:pt>
                <c:pt idx="6">
                  <c:v>121736</c:v>
                </c:pt>
                <c:pt idx="7">
                  <c:v>218595</c:v>
                </c:pt>
                <c:pt idx="8">
                  <c:v>123679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59488"/>
        <c:axId val="607660272"/>
      </c:barChart>
      <c:lineChart>
        <c:grouping val="standard"/>
        <c:varyColors val="0"/>
        <c:ser>
          <c:idx val="2"/>
          <c:order val="2"/>
          <c:tx>
            <c:strRef>
              <c:f>Sheet4!$D$2</c:f>
              <c:strCache>
                <c:ptCount val="1"/>
                <c:pt idx="0">
                  <c:v>H5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Sheet4!$D$3:$D$11</c:f>
              <c:numCache>
                <c:formatCode>0_ </c:formatCode>
                <c:ptCount val="9"/>
                <c:pt idx="0">
                  <c:v>23017604</c:v>
                </c:pt>
                <c:pt idx="1">
                  <c:v>20998137</c:v>
                </c:pt>
                <c:pt idx="2">
                  <c:v>25408133</c:v>
                </c:pt>
                <c:pt idx="3">
                  <c:v>19064393</c:v>
                </c:pt>
                <c:pt idx="4">
                  <c:v>27282576</c:v>
                </c:pt>
                <c:pt idx="5">
                  <c:v>26567598</c:v>
                </c:pt>
                <c:pt idx="6">
                  <c:v>24672879</c:v>
                </c:pt>
                <c:pt idx="7">
                  <c:v>28277194</c:v>
                </c:pt>
                <c:pt idx="8">
                  <c:v>24130123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Sheet4!$E$2</c:f>
              <c:strCache>
                <c:ptCount val="1"/>
                <c:pt idx="0">
                  <c:v>PC</c:v>
                </c:pt>
              </c:strCache>
            </c:strRef>
          </c:tx>
          <c:dLbls>
            <c:dLbl>
              <c:idx val="1"/>
              <c:layout>
                <c:manualLayout>
                  <c:x val="-5.3335104110955947E-2"/>
                  <c:y val="-4.0267538451074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4.853662420893564E-2"/>
                  <c:y val="-1.67947136980752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Sheet4!$E$3:$E$11</c:f>
              <c:numCache>
                <c:formatCode>0_ </c:formatCode>
                <c:ptCount val="9"/>
                <c:pt idx="0">
                  <c:v>16712433</c:v>
                </c:pt>
                <c:pt idx="1">
                  <c:v>12482379</c:v>
                </c:pt>
                <c:pt idx="2">
                  <c:v>11494496</c:v>
                </c:pt>
                <c:pt idx="3">
                  <c:v>4057697</c:v>
                </c:pt>
                <c:pt idx="4">
                  <c:v>4313343</c:v>
                </c:pt>
                <c:pt idx="5">
                  <c:v>3789709</c:v>
                </c:pt>
                <c:pt idx="6">
                  <c:v>3709759</c:v>
                </c:pt>
                <c:pt idx="7">
                  <c:v>3418323</c:v>
                </c:pt>
                <c:pt idx="8">
                  <c:v>2988088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63408"/>
        <c:axId val="607662624"/>
      </c:lineChart>
      <c:catAx>
        <c:axId val="607659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607660272"/>
        <c:crosses val="autoZero"/>
        <c:auto val="1"/>
        <c:lblAlgn val="ctr"/>
        <c:lblOffset val="100"/>
        <c:noMultiLvlLbl val="0"/>
      </c:catAx>
      <c:valAx>
        <c:axId val="60766027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607659488"/>
        <c:crosses val="autoZero"/>
        <c:crossBetween val="between"/>
        <c:dispUnits>
          <c:builtInUnit val="tenThousands"/>
          <c:dispUnitsLbl/>
        </c:dispUnits>
      </c:valAx>
      <c:valAx>
        <c:axId val="607662624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607663408"/>
        <c:crosses val="max"/>
        <c:crossBetween val="between"/>
        <c:dispUnits>
          <c:builtInUnit val="tenThousands"/>
          <c:dispUnitsLbl/>
        </c:dispUnits>
      </c:valAx>
      <c:catAx>
        <c:axId val="607663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6262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4219463990671837"/>
          <c:y val="7.761252065714039E-3"/>
          <c:w val="0.5020460604952296"/>
          <c:h val="0.15966248663361521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255640"/>
        <c:axId val="437256424"/>
      </c:lineChart>
      <c:catAx>
        <c:axId val="437255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6424"/>
        <c:crosses val="autoZero"/>
        <c:auto val="1"/>
        <c:lblAlgn val="ctr"/>
        <c:lblOffset val="100"/>
        <c:noMultiLvlLbl val="0"/>
      </c:catAx>
      <c:valAx>
        <c:axId val="437256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5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重点作品数量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68</c:v>
                </c:pt>
                <c:pt idx="1">
                  <c:v>66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4C-4BC5-9460-350624BC4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437257208"/>
        <c:axId val="437257600"/>
      </c:barChart>
      <c:catAx>
        <c:axId val="437257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7600"/>
        <c:crosses val="autoZero"/>
        <c:auto val="1"/>
        <c:lblAlgn val="ctr"/>
        <c:lblOffset val="100"/>
        <c:noMultiLvlLbl val="0"/>
      </c:catAx>
      <c:valAx>
        <c:axId val="4372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572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重点作品订阅占总订阅比值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重点作品占总订阅比值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0.81</c:v>
                </c:pt>
                <c:pt idx="1">
                  <c:v>0.72000000000000008</c:v>
                </c:pt>
                <c:pt idx="2">
                  <c:v>0.60000000000000009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E35-4ED5-BC76-EECC660FD8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437274848"/>
        <c:axId val="437273672"/>
      </c:barChart>
      <c:catAx>
        <c:axId val="437274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73672"/>
        <c:crosses val="autoZero"/>
        <c:auto val="1"/>
        <c:lblAlgn val="ctr"/>
        <c:lblOffset val="100"/>
        <c:noMultiLvlLbl val="0"/>
      </c:catAx>
      <c:valAx>
        <c:axId val="437273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7484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37273280"/>
        <c:axId val="437267400"/>
      </c:lineChart>
      <c:catAx>
        <c:axId val="43727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7400"/>
        <c:crosses val="autoZero"/>
        <c:auto val="1"/>
        <c:lblAlgn val="ctr"/>
        <c:lblOffset val="100"/>
        <c:noMultiLvlLbl val="0"/>
      </c:catAx>
      <c:valAx>
        <c:axId val="437267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7328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7271712"/>
        <c:axId val="437265048"/>
      </c:lineChart>
      <c:catAx>
        <c:axId val="43727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65048"/>
        <c:crosses val="autoZero"/>
        <c:auto val="1"/>
        <c:lblAlgn val="ctr"/>
        <c:lblOffset val="100"/>
        <c:noMultiLvlLbl val="0"/>
      </c:catAx>
      <c:valAx>
        <c:axId val="43726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27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41907261592327"/>
          <c:y val="0.14399314668999733"/>
          <c:w val="0.7656364829396326"/>
          <c:h val="0.61178258967629051"/>
        </c:manualLayout>
      </c:layout>
      <c:lineChart>
        <c:grouping val="standard"/>
        <c:varyColors val="0"/>
        <c:ser>
          <c:idx val="0"/>
          <c:order val="0"/>
          <c:tx>
            <c:v>安卓30日留存</c:v>
          </c:tx>
          <c:dLbls>
            <c:dLbl>
              <c:idx val="7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21D-5942-82D2-02D6649906FA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21D-5942-82D2-02D6649906FA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srgbClr val="4F81BD">
                  <a:alpha val="50000"/>
                </a:srgbClr>
              </a:solidFill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留存!$D$33:$D$191</c:f>
              <c:numCache>
                <c:formatCode>0.00%</c:formatCode>
                <c:ptCount val="6"/>
                <c:pt idx="0">
                  <c:v>0.52196890777115623</c:v>
                </c:pt>
                <c:pt idx="1">
                  <c:v>0.59716854458078439</c:v>
                </c:pt>
                <c:pt idx="2">
                  <c:v>0.45455766525531704</c:v>
                </c:pt>
                <c:pt idx="3">
                  <c:v>0.46256557513814184</c:v>
                </c:pt>
                <c:pt idx="4">
                  <c:v>0.46974078403458142</c:v>
                </c:pt>
                <c:pt idx="5">
                  <c:v>0.50021403328983582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21D-5942-82D2-02D6649906FA}"/>
            </c:ext>
          </c:extLst>
        </c:ser>
        <c:ser>
          <c:idx val="1"/>
          <c:order val="1"/>
          <c:tx>
            <c:v>iOS30日留存</c:v>
          </c:tx>
          <c:dLbls>
            <c:spPr>
              <a:solidFill>
                <a:srgbClr val="4F81BD">
                  <a:alpha val="50000"/>
                </a:srgbClr>
              </a:solidFill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留存!$G$33:$G$191</c:f>
              <c:numCache>
                <c:formatCode>0.00%</c:formatCode>
                <c:ptCount val="6"/>
                <c:pt idx="0">
                  <c:v>0.10447820913139087</c:v>
                </c:pt>
                <c:pt idx="1">
                  <c:v>0.12592524686402862</c:v>
                </c:pt>
                <c:pt idx="2">
                  <c:v>0.13311929801993966</c:v>
                </c:pt>
                <c:pt idx="3">
                  <c:v>0.18590065191278979</c:v>
                </c:pt>
                <c:pt idx="4">
                  <c:v>0.28725230773548222</c:v>
                </c:pt>
                <c:pt idx="5">
                  <c:v>0.28307599486064744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021D-5942-82D2-02D664990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274064"/>
        <c:axId val="437263872"/>
      </c:lineChart>
      <c:catAx>
        <c:axId val="437274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37263872"/>
        <c:crosses val="autoZero"/>
        <c:auto val="1"/>
        <c:lblAlgn val="ctr"/>
        <c:lblOffset val="100"/>
        <c:noMultiLvlLbl val="0"/>
      </c:catAx>
      <c:valAx>
        <c:axId val="43726387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4372740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1905555555555556"/>
          <c:y val="1.9587905842478352E-3"/>
          <c:w val="0.55852777777777751"/>
          <c:h val="0.189846859693719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月日均付费人数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付费!$C$1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rgbClr val="4F81BD"/>
            </a:solidFill>
          </c:spPr>
          <c:invertIfNegative val="0"/>
          <c:dLbls>
            <c:spPr>
              <a:noFill/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付费!$C$2:$C$207</c:f>
              <c:numCache>
                <c:formatCode>0_ </c:formatCode>
                <c:ptCount val="7"/>
                <c:pt idx="0">
                  <c:v>2478.6896551724139</c:v>
                </c:pt>
                <c:pt idx="1">
                  <c:v>1827.3548387096771</c:v>
                </c:pt>
                <c:pt idx="2">
                  <c:v>1889.133333333333</c:v>
                </c:pt>
                <c:pt idx="3">
                  <c:v>1844.7741935483868</c:v>
                </c:pt>
                <c:pt idx="4">
                  <c:v>1595.258064516129</c:v>
                </c:pt>
                <c:pt idx="5">
                  <c:v>1545.2333333333329</c:v>
                </c:pt>
                <c:pt idx="6">
                  <c:v>1615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BBD-C24B-BAED-01B27F03C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7265440"/>
        <c:axId val="437266616"/>
        <c:axId val="0"/>
      </c:bar3DChart>
      <c:catAx>
        <c:axId val="437265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37266616"/>
        <c:crosses val="autoZero"/>
        <c:auto val="1"/>
        <c:lblAlgn val="ctr"/>
        <c:lblOffset val="100"/>
        <c:noMultiLvlLbl val="0"/>
      </c:catAx>
      <c:valAx>
        <c:axId val="437266616"/>
        <c:scaling>
          <c:orientation val="minMax"/>
        </c:scaling>
        <c:delete val="0"/>
        <c:axPos val="l"/>
        <c:majorGridlines/>
        <c:numFmt formatCode="0_ " sourceLinked="1"/>
        <c:majorTickMark val="out"/>
        <c:minorTickMark val="none"/>
        <c:tickLblPos val="nextTo"/>
        <c:crossAx val="437265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月日均付费金额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付费!$B$1</c:f>
              <c:strCache>
                <c:ptCount val="1"/>
                <c:pt idx="0">
                  <c:v>金额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付费!$B$2:$B$207</c:f>
              <c:numCache>
                <c:formatCode>General</c:formatCode>
                <c:ptCount val="7"/>
                <c:pt idx="0">
                  <c:v>57932.183793103424</c:v>
                </c:pt>
                <c:pt idx="1">
                  <c:v>49946.344516129044</c:v>
                </c:pt>
                <c:pt idx="2">
                  <c:v>44328.539666666657</c:v>
                </c:pt>
                <c:pt idx="3">
                  <c:v>49990.106451612904</c:v>
                </c:pt>
                <c:pt idx="4">
                  <c:v>45453.083870967734</c:v>
                </c:pt>
                <c:pt idx="5">
                  <c:v>41424.223333333328</c:v>
                </c:pt>
                <c:pt idx="6">
                  <c:v>41882.529411764699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25B-2646-9749-6C4C145BA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7275632"/>
        <c:axId val="437276416"/>
        <c:axId val="0"/>
      </c:bar3DChart>
      <c:catAx>
        <c:axId val="43727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37276416"/>
        <c:crosses val="autoZero"/>
        <c:auto val="1"/>
        <c:lblAlgn val="ctr"/>
        <c:lblOffset val="100"/>
        <c:noMultiLvlLbl val="0"/>
      </c:catAx>
      <c:valAx>
        <c:axId val="437276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372756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/>
              <a:t>各月充值</a:t>
            </a:r>
          </a:p>
        </c:rich>
      </c:tx>
      <c:layout>
        <c:manualLayout>
          <c:xMode val="edge"/>
          <c:yMode val="edge"/>
          <c:x val="0.25433451227167642"/>
          <c:y val="2.330648133059087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163700408998851"/>
          <c:y val="0.20736969291233387"/>
          <c:w val="0.7678799948425622"/>
          <c:h val="0.669587868003834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0_ </c:formatCode>
                <c:ptCount val="9"/>
                <c:pt idx="0">
                  <c:v>846796</c:v>
                </c:pt>
                <c:pt idx="1">
                  <c:v>849716</c:v>
                </c:pt>
                <c:pt idx="2">
                  <c:v>965495</c:v>
                </c:pt>
                <c:pt idx="3">
                  <c:v>913075.61</c:v>
                </c:pt>
                <c:pt idx="4">
                  <c:v>1011641.15</c:v>
                </c:pt>
                <c:pt idx="5">
                  <c:v>886874.09</c:v>
                </c:pt>
                <c:pt idx="6">
                  <c:v>846699.34</c:v>
                </c:pt>
                <c:pt idx="7">
                  <c:v>872843</c:v>
                </c:pt>
                <c:pt idx="8">
                  <c:v>815594.3</c:v>
                </c:pt>
              </c:numCache>
            </c:numRef>
          </c:val>
        </c:ser>
        <c:ser>
          <c:idx val="1"/>
          <c:order val="1"/>
          <c:tx>
            <c:strRef>
              <c:f>Sheet4!$K$2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Sheet4!$K$3:$K$11</c:f>
              <c:numCache>
                <c:formatCode>0_ </c:formatCode>
                <c:ptCount val="9"/>
                <c:pt idx="0">
                  <c:v>188573</c:v>
                </c:pt>
                <c:pt idx="1">
                  <c:v>187488</c:v>
                </c:pt>
                <c:pt idx="2">
                  <c:v>254448</c:v>
                </c:pt>
                <c:pt idx="3">
                  <c:v>231118.4</c:v>
                </c:pt>
                <c:pt idx="4">
                  <c:v>256732.80000000002</c:v>
                </c:pt>
                <c:pt idx="5">
                  <c:v>228988.4</c:v>
                </c:pt>
                <c:pt idx="6">
                  <c:v>240725.8</c:v>
                </c:pt>
                <c:pt idx="7">
                  <c:v>328662.59999999998</c:v>
                </c:pt>
                <c:pt idx="8">
                  <c:v>295392</c:v>
                </c:pt>
              </c:numCache>
            </c:numRef>
          </c:val>
        </c:ser>
        <c:ser>
          <c:idx val="2"/>
          <c:order val="2"/>
          <c:tx>
            <c:strRef>
              <c:f>Sheet4!$L$2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Sheet4!$L$3:$L$11</c:f>
              <c:numCache>
                <c:formatCode>0_ </c:formatCode>
                <c:ptCount val="9"/>
                <c:pt idx="0">
                  <c:v>538067</c:v>
                </c:pt>
                <c:pt idx="1">
                  <c:v>335188</c:v>
                </c:pt>
                <c:pt idx="2">
                  <c:v>346425</c:v>
                </c:pt>
                <c:pt idx="3">
                  <c:v>420377.53</c:v>
                </c:pt>
                <c:pt idx="4">
                  <c:v>748787.03</c:v>
                </c:pt>
                <c:pt idx="5">
                  <c:v>530503.01</c:v>
                </c:pt>
                <c:pt idx="6">
                  <c:v>518344</c:v>
                </c:pt>
                <c:pt idx="7">
                  <c:v>408148</c:v>
                </c:pt>
                <c:pt idx="8">
                  <c:v>425563</c:v>
                </c:pt>
              </c:numCache>
            </c:numRef>
          </c:val>
        </c:ser>
        <c:ser>
          <c:idx val="3"/>
          <c:order val="3"/>
          <c:tx>
            <c:strRef>
              <c:f>Sheet4!$M$2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Sheet4!$M$3:$M$11</c:f>
              <c:numCache>
                <c:formatCode>0_ </c:formatCode>
                <c:ptCount val="9"/>
                <c:pt idx="0">
                  <c:v>391034</c:v>
                </c:pt>
                <c:pt idx="1">
                  <c:v>247296</c:v>
                </c:pt>
                <c:pt idx="2">
                  <c:v>269762</c:v>
                </c:pt>
                <c:pt idx="3">
                  <c:v>252019</c:v>
                </c:pt>
                <c:pt idx="4">
                  <c:v>459156.1</c:v>
                </c:pt>
                <c:pt idx="5">
                  <c:v>224883.03</c:v>
                </c:pt>
                <c:pt idx="6">
                  <c:v>388956</c:v>
                </c:pt>
                <c:pt idx="7">
                  <c:v>221006</c:v>
                </c:pt>
                <c:pt idx="8">
                  <c:v>189495.25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07675952"/>
        <c:axId val="607671248"/>
      </c:barChart>
      <c:lineChart>
        <c:grouping val="standard"/>
        <c:varyColors val="0"/>
        <c:ser>
          <c:idx val="4"/>
          <c:order val="4"/>
          <c:tx>
            <c:strRef>
              <c:f>Sheet4!$N$2</c:f>
              <c:strCache>
                <c:ptCount val="1"/>
                <c:pt idx="0">
                  <c:v>合计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Sheet4!$N$3:$N$11</c:f>
              <c:numCache>
                <c:formatCode>0_ </c:formatCode>
                <c:ptCount val="9"/>
                <c:pt idx="0">
                  <c:v>1964470</c:v>
                </c:pt>
                <c:pt idx="1">
                  <c:v>1619688</c:v>
                </c:pt>
                <c:pt idx="2">
                  <c:v>1836130</c:v>
                </c:pt>
                <c:pt idx="3">
                  <c:v>1816590.54</c:v>
                </c:pt>
                <c:pt idx="4">
                  <c:v>2476317.08</c:v>
                </c:pt>
                <c:pt idx="5">
                  <c:v>1871248.53</c:v>
                </c:pt>
                <c:pt idx="6">
                  <c:v>1994725.14</c:v>
                </c:pt>
                <c:pt idx="7">
                  <c:v>1830659.6</c:v>
                </c:pt>
                <c:pt idx="8">
                  <c:v>1726044.55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77128"/>
        <c:axId val="607672032"/>
      </c:lineChart>
      <c:catAx>
        <c:axId val="6076759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607671248"/>
        <c:crosses val="autoZero"/>
        <c:auto val="1"/>
        <c:lblAlgn val="ctr"/>
        <c:lblOffset val="100"/>
        <c:noMultiLvlLbl val="0"/>
      </c:catAx>
      <c:valAx>
        <c:axId val="60767124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607675952"/>
        <c:crosses val="autoZero"/>
        <c:crossBetween val="between"/>
        <c:dispUnits>
          <c:builtInUnit val="tenThousands"/>
          <c:dispUnitsLbl/>
        </c:dispUnits>
      </c:valAx>
      <c:valAx>
        <c:axId val="607672032"/>
        <c:scaling>
          <c:orientation val="minMax"/>
        </c:scaling>
        <c:delete val="1"/>
        <c:axPos val="r"/>
        <c:numFmt formatCode="0_ " sourceLinked="1"/>
        <c:majorTickMark val="out"/>
        <c:minorTickMark val="none"/>
        <c:tickLblPos val="nextTo"/>
        <c:crossAx val="607677128"/>
        <c:crosses val="max"/>
        <c:crossBetween val="between"/>
        <c:dispUnits>
          <c:builtInUnit val="tenThousands"/>
          <c:dispUnitsLbl/>
        </c:dispUnits>
      </c:valAx>
      <c:catAx>
        <c:axId val="607677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7203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1429807235925462"/>
          <c:y val="2.6809427123018582E-2"/>
          <c:w val="0.43597809777532803"/>
          <c:h val="0.2116907512541456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 smtClean="0"/>
              <a:t>各月</a:t>
            </a:r>
            <a:r>
              <a:rPr lang="zh-CN" sz="1400" dirty="0" smtClean="0"/>
              <a:t>日均</a:t>
            </a:r>
            <a:r>
              <a:rPr lang="zh-CN" sz="1400" dirty="0"/>
              <a:t>充值</a:t>
            </a:r>
          </a:p>
        </c:rich>
      </c:tx>
      <c:layout>
        <c:manualLayout>
          <c:xMode val="edge"/>
          <c:yMode val="edge"/>
          <c:x val="0.28146011194857229"/>
          <c:y val="3.703703703703703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08573928258967"/>
          <c:y val="0.20596092155147272"/>
          <c:w val="0.84107983377077877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#,##0_ </c:formatCode>
                <c:ptCount val="9"/>
                <c:pt idx="0">
                  <c:v>27316.352903225808</c:v>
                </c:pt>
                <c:pt idx="1">
                  <c:v>30347.078571428574</c:v>
                </c:pt>
                <c:pt idx="2">
                  <c:v>31145.290322580644</c:v>
                </c:pt>
                <c:pt idx="3">
                  <c:v>30569.620333333332</c:v>
                </c:pt>
                <c:pt idx="4">
                  <c:v>32633.585483870967</c:v>
                </c:pt>
                <c:pt idx="5">
                  <c:v>29562.469666666668</c:v>
                </c:pt>
                <c:pt idx="6">
                  <c:v>27312.881935483874</c:v>
                </c:pt>
                <c:pt idx="7">
                  <c:v>28156.290322580644</c:v>
                </c:pt>
                <c:pt idx="8">
                  <c:v>27186.476666666669</c:v>
                </c:pt>
              </c:numCache>
            </c:numRef>
          </c:val>
        </c:ser>
        <c:ser>
          <c:idx val="1"/>
          <c:order val="1"/>
          <c:tx>
            <c:strRef>
              <c:f>Sheet1!$K$2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Sheet1!$K$3:$K$11</c:f>
              <c:numCache>
                <c:formatCode>#,##0_ </c:formatCode>
                <c:ptCount val="9"/>
                <c:pt idx="0">
                  <c:v>6082.6064516129009</c:v>
                </c:pt>
                <c:pt idx="1">
                  <c:v>6696.2214285714281</c:v>
                </c:pt>
                <c:pt idx="2">
                  <c:v>8208.4903225806429</c:v>
                </c:pt>
                <c:pt idx="3">
                  <c:v>7753.3066666666664</c:v>
                </c:pt>
                <c:pt idx="4">
                  <c:v>8281.7032258064519</c:v>
                </c:pt>
                <c:pt idx="5">
                  <c:v>7632.9466666666649</c:v>
                </c:pt>
                <c:pt idx="6">
                  <c:v>7765.9935483870968</c:v>
                </c:pt>
                <c:pt idx="7">
                  <c:v>10601.941935483872</c:v>
                </c:pt>
                <c:pt idx="8">
                  <c:v>9846.373333333333</c:v>
                </c:pt>
              </c:numCache>
            </c:numRef>
          </c:val>
        </c:ser>
        <c:ser>
          <c:idx val="2"/>
          <c:order val="2"/>
          <c:tx>
            <c:strRef>
              <c:f>Sheet1!$L$2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Sheet1!$L$3:$L$11</c:f>
              <c:numCache>
                <c:formatCode>#,##0_ </c:formatCode>
                <c:ptCount val="9"/>
                <c:pt idx="0">
                  <c:v>17357.056451612902</c:v>
                </c:pt>
                <c:pt idx="1">
                  <c:v>11971.350000000002</c:v>
                </c:pt>
                <c:pt idx="2">
                  <c:v>11175.136129032257</c:v>
                </c:pt>
                <c:pt idx="3">
                  <c:v>14059.382000000001</c:v>
                </c:pt>
                <c:pt idx="4">
                  <c:v>24154.61</c:v>
                </c:pt>
                <c:pt idx="5">
                  <c:v>17683.440999999999</c:v>
                </c:pt>
                <c:pt idx="6">
                  <c:v>16720.939354838709</c:v>
                </c:pt>
                <c:pt idx="7">
                  <c:v>13166.064516129032</c:v>
                </c:pt>
                <c:pt idx="8">
                  <c:v>14185.946666666667</c:v>
                </c:pt>
              </c:numCache>
            </c:numRef>
          </c:val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Sheet1!$M$3:$M$11</c:f>
              <c:numCache>
                <c:formatCode>#,##0_ </c:formatCode>
                <c:ptCount val="9"/>
                <c:pt idx="0">
                  <c:v>12613.927741935484</c:v>
                </c:pt>
                <c:pt idx="1">
                  <c:v>8831.625357142857</c:v>
                </c:pt>
                <c:pt idx="2">
                  <c:v>8702.4516129032254</c:v>
                </c:pt>
                <c:pt idx="3">
                  <c:v>8424.1333333333332</c:v>
                </c:pt>
                <c:pt idx="4">
                  <c:v>14811.487096774194</c:v>
                </c:pt>
                <c:pt idx="5">
                  <c:v>7496.1009999999997</c:v>
                </c:pt>
                <c:pt idx="6">
                  <c:v>12546.967741935483</c:v>
                </c:pt>
                <c:pt idx="7">
                  <c:v>7129.2258064516127</c:v>
                </c:pt>
                <c:pt idx="8">
                  <c:v>6316.5083333333332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07671640"/>
        <c:axId val="607676736"/>
      </c:barChart>
      <c:lineChart>
        <c:grouping val="standard"/>
        <c:varyColors val="0"/>
        <c:ser>
          <c:idx val="4"/>
          <c:order val="4"/>
          <c:tx>
            <c:strRef>
              <c:f>Sheet1!$N$2</c:f>
              <c:strCache>
                <c:ptCount val="1"/>
                <c:pt idx="0">
                  <c:v>总计</c:v>
                </c:pt>
              </c:strCache>
            </c:strRef>
          </c:tx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Sheet1!$N$3:$N$11</c:f>
              <c:numCache>
                <c:formatCode>#,##0_ </c:formatCode>
                <c:ptCount val="9"/>
                <c:pt idx="0">
                  <c:v>63369.943548387091</c:v>
                </c:pt>
                <c:pt idx="1">
                  <c:v>57846.275357142862</c:v>
                </c:pt>
                <c:pt idx="2">
                  <c:v>59231.368387096765</c:v>
                </c:pt>
                <c:pt idx="3">
                  <c:v>60806.442333333325</c:v>
                </c:pt>
                <c:pt idx="4">
                  <c:v>79881.38580645161</c:v>
                </c:pt>
                <c:pt idx="5">
                  <c:v>62374.958333333336</c:v>
                </c:pt>
                <c:pt idx="6">
                  <c:v>64346.782580645166</c:v>
                </c:pt>
                <c:pt idx="7">
                  <c:v>59053.522580645156</c:v>
                </c:pt>
                <c:pt idx="8">
                  <c:v>57535.305000000008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77520"/>
        <c:axId val="607670856"/>
      </c:lineChart>
      <c:catAx>
        <c:axId val="6076716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607676736"/>
        <c:crosses val="autoZero"/>
        <c:auto val="1"/>
        <c:lblAlgn val="ctr"/>
        <c:lblOffset val="100"/>
        <c:noMultiLvlLbl val="0"/>
      </c:catAx>
      <c:valAx>
        <c:axId val="607676736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crossAx val="607671640"/>
        <c:crosses val="autoZero"/>
        <c:crossBetween val="between"/>
        <c:dispUnits>
          <c:builtInUnit val="tenThousands"/>
          <c:dispUnitsLbl/>
        </c:dispUnits>
      </c:valAx>
      <c:valAx>
        <c:axId val="607670856"/>
        <c:scaling>
          <c:orientation val="minMax"/>
        </c:scaling>
        <c:delete val="1"/>
        <c:axPos val="r"/>
        <c:numFmt formatCode="#,##0_ " sourceLinked="1"/>
        <c:majorTickMark val="out"/>
        <c:minorTickMark val="none"/>
        <c:tickLblPos val="nextTo"/>
        <c:crossAx val="607677520"/>
        <c:crosses val="max"/>
        <c:crossBetween val="between"/>
        <c:dispUnits>
          <c:builtInUnit val="tenThousands"/>
          <c:dispUnitsLbl/>
        </c:dispUnits>
      </c:valAx>
      <c:catAx>
        <c:axId val="607677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70856"/>
        <c:crosses val="autoZero"/>
        <c:auto val="1"/>
        <c:lblAlgn val="ctr"/>
        <c:lblOffset val="100"/>
        <c:noMultiLvlLbl val="0"/>
      </c:catAx>
      <c:spPr>
        <a:ln>
          <a:solidFill>
            <a:srgbClr val="5B9BD5"/>
          </a:solidFill>
        </a:ln>
      </c:spPr>
    </c:plotArea>
    <c:legend>
      <c:legendPos val="r"/>
      <c:layout>
        <c:manualLayout>
          <c:xMode val="edge"/>
          <c:yMode val="edge"/>
          <c:x val="0.56928465070447232"/>
          <c:y val="0"/>
          <c:w val="0.41109533092496842"/>
          <c:h val="0.20099336541265675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各月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日均充值用户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6.82628724938410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150071714915241E-2"/>
          <c:y val="0.20524274497465581"/>
          <c:w val="0.84119285863231896"/>
          <c:h val="0.674527719652437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Sheet1!$F$3:$F$11</c:f>
              <c:numCache>
                <c:formatCode>0_ </c:formatCode>
                <c:ptCount val="9"/>
                <c:pt idx="0">
                  <c:v>1520.741935483871</c:v>
                </c:pt>
                <c:pt idx="1">
                  <c:v>1647.25</c:v>
                </c:pt>
                <c:pt idx="2">
                  <c:v>1476.3225806451612</c:v>
                </c:pt>
                <c:pt idx="3">
                  <c:v>1312.9666666666667</c:v>
                </c:pt>
                <c:pt idx="4">
                  <c:v>1317.516129032258</c:v>
                </c:pt>
                <c:pt idx="5">
                  <c:v>1220.7333333333333</c:v>
                </c:pt>
                <c:pt idx="6">
                  <c:v>1147.2903225806451</c:v>
                </c:pt>
                <c:pt idx="7">
                  <c:v>1100.3870967741937</c:v>
                </c:pt>
                <c:pt idx="8">
                  <c:v>1095.0999999999999</c:v>
                </c:pt>
              </c:numCache>
            </c:numRef>
          </c:val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Sheet1!$G$3:$G$11</c:f>
              <c:numCache>
                <c:formatCode>0_ </c:formatCode>
                <c:ptCount val="9"/>
                <c:pt idx="0">
                  <c:v>301.87096774193549</c:v>
                </c:pt>
                <c:pt idx="1">
                  <c:v>350.03571428571428</c:v>
                </c:pt>
                <c:pt idx="2">
                  <c:v>445.58064516129031</c:v>
                </c:pt>
                <c:pt idx="3">
                  <c:v>392.9</c:v>
                </c:pt>
                <c:pt idx="4">
                  <c:v>434.64516129032256</c:v>
                </c:pt>
                <c:pt idx="5">
                  <c:v>414.3</c:v>
                </c:pt>
                <c:pt idx="6">
                  <c:v>401.09677419354841</c:v>
                </c:pt>
                <c:pt idx="7">
                  <c:v>371.70967741935482</c:v>
                </c:pt>
                <c:pt idx="8">
                  <c:v>376.86666666666667</c:v>
                </c:pt>
              </c:numCache>
            </c:numRef>
          </c:val>
        </c:ser>
        <c:ser>
          <c:idx val="2"/>
          <c:order val="2"/>
          <c:tx>
            <c:strRef>
              <c:f>Sheet1!$H$2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Sheet1!$H$3:$H$11</c:f>
              <c:numCache>
                <c:formatCode>0_ </c:formatCode>
                <c:ptCount val="9"/>
                <c:pt idx="0">
                  <c:v>630.77419354838707</c:v>
                </c:pt>
                <c:pt idx="1">
                  <c:v>530.07142857142856</c:v>
                </c:pt>
                <c:pt idx="2">
                  <c:v>524.09677419354841</c:v>
                </c:pt>
                <c:pt idx="3">
                  <c:v>649.83333333333337</c:v>
                </c:pt>
                <c:pt idx="4">
                  <c:v>891.54838709677415</c:v>
                </c:pt>
                <c:pt idx="5">
                  <c:v>804.8</c:v>
                </c:pt>
                <c:pt idx="6">
                  <c:v>663.0322580645161</c:v>
                </c:pt>
                <c:pt idx="7">
                  <c:v>448.45161290322579</c:v>
                </c:pt>
                <c:pt idx="8">
                  <c:v>547.4</c:v>
                </c:pt>
              </c:numCache>
            </c:numRef>
          </c:val>
        </c:ser>
        <c:ser>
          <c:idx val="3"/>
          <c:order val="3"/>
          <c:tx>
            <c:strRef>
              <c:f>Sheet1!$I$2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Sheet1!$I$3:$I$11</c:f>
              <c:numCache>
                <c:formatCode>0_ </c:formatCode>
                <c:ptCount val="9"/>
                <c:pt idx="0">
                  <c:v>222.12903225806451</c:v>
                </c:pt>
                <c:pt idx="1">
                  <c:v>226.75</c:v>
                </c:pt>
                <c:pt idx="2">
                  <c:v>233.38709677419354</c:v>
                </c:pt>
                <c:pt idx="3">
                  <c:v>215.43333333333334</c:v>
                </c:pt>
                <c:pt idx="4">
                  <c:v>237.48387096774192</c:v>
                </c:pt>
                <c:pt idx="5">
                  <c:v>210.23333333333332</c:v>
                </c:pt>
                <c:pt idx="6">
                  <c:v>221.64516129032259</c:v>
                </c:pt>
                <c:pt idx="7">
                  <c:v>195.12903225806451</c:v>
                </c:pt>
                <c:pt idx="8">
                  <c:v>190.9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07672816"/>
        <c:axId val="607673208"/>
      </c:barChart>
      <c:lineChart>
        <c:grouping val="standard"/>
        <c:varyColors val="0"/>
        <c:ser>
          <c:idx val="4"/>
          <c:order val="4"/>
          <c:tx>
            <c:strRef>
              <c:f>Sheet1!$J$2</c:f>
              <c:strCache>
                <c:ptCount val="1"/>
                <c:pt idx="0">
                  <c:v>APP付费率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0.00%</c:formatCode>
                <c:ptCount val="9"/>
                <c:pt idx="0">
                  <c:v>1.078374283156225E-2</c:v>
                </c:pt>
                <c:pt idx="1">
                  <c:v>1.3877808088505849E-2</c:v>
                </c:pt>
                <c:pt idx="2">
                  <c:v>1.5862775899251901E-2</c:v>
                </c:pt>
                <c:pt idx="3">
                  <c:v>1.4617153733749357E-2</c:v>
                </c:pt>
                <c:pt idx="4">
                  <c:v>1.4607693720630713E-2</c:v>
                </c:pt>
                <c:pt idx="5">
                  <c:v>1.4649969924120378E-2</c:v>
                </c:pt>
                <c:pt idx="6">
                  <c:v>1.4053369427070479E-2</c:v>
                </c:pt>
                <c:pt idx="7">
                  <c:v>1.2181186439818375E-2</c:v>
                </c:pt>
                <c:pt idx="8">
                  <c:v>1.170394290806101E-2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73600"/>
        <c:axId val="607677912"/>
      </c:lineChart>
      <c:catAx>
        <c:axId val="60767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607673208"/>
        <c:crosses val="autoZero"/>
        <c:auto val="1"/>
        <c:lblAlgn val="ctr"/>
        <c:lblOffset val="100"/>
        <c:noMultiLvlLbl val="0"/>
      </c:catAx>
      <c:valAx>
        <c:axId val="607673208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607672816"/>
        <c:crosses val="autoZero"/>
        <c:crossBetween val="between"/>
      </c:valAx>
      <c:valAx>
        <c:axId val="60767791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607673600"/>
        <c:crosses val="max"/>
        <c:crossBetween val="between"/>
      </c:valAx>
      <c:catAx>
        <c:axId val="607673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7791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4161416952696773"/>
          <c:y val="3.6810341764794228E-3"/>
          <c:w val="0.42946564011376792"/>
          <c:h val="0.16008469675054418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月充值用户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数</a:t>
            </a:r>
          </a:p>
        </c:rich>
      </c:tx>
      <c:layout>
        <c:manualLayout>
          <c:xMode val="edge"/>
          <c:yMode val="edge"/>
          <c:x val="0.19166666666666668"/>
          <c:y val="4.6296296296296294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184716040929671E-2"/>
          <c:y val="0.20596092155147272"/>
          <c:w val="0.81543154931720496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Sheet4!$F$3:$F$11</c:f>
              <c:numCache>
                <c:formatCode>0_ </c:formatCode>
                <c:ptCount val="9"/>
                <c:pt idx="0">
                  <c:v>47151</c:v>
                </c:pt>
                <c:pt idx="1">
                  <c:v>46116</c:v>
                </c:pt>
                <c:pt idx="2">
                  <c:v>45756</c:v>
                </c:pt>
                <c:pt idx="3">
                  <c:v>22982</c:v>
                </c:pt>
                <c:pt idx="4">
                  <c:v>23713</c:v>
                </c:pt>
                <c:pt idx="5">
                  <c:v>21236</c:v>
                </c:pt>
                <c:pt idx="6">
                  <c:v>20909</c:v>
                </c:pt>
                <c:pt idx="7">
                  <c:v>21886</c:v>
                </c:pt>
                <c:pt idx="8">
                  <c:v>21366</c:v>
                </c:pt>
              </c:numCache>
            </c:numRef>
          </c:val>
        </c:ser>
        <c:ser>
          <c:idx val="1"/>
          <c:order val="1"/>
          <c:tx>
            <c:strRef>
              <c:f>Sheet4!$G$2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Sheet4!$G$3:$G$11</c:f>
              <c:numCache>
                <c:formatCode>0_ </c:formatCode>
                <c:ptCount val="9"/>
                <c:pt idx="0">
                  <c:v>9362</c:v>
                </c:pt>
                <c:pt idx="1">
                  <c:v>9800</c:v>
                </c:pt>
                <c:pt idx="2">
                  <c:v>13826</c:v>
                </c:pt>
                <c:pt idx="3">
                  <c:v>6656</c:v>
                </c:pt>
                <c:pt idx="4">
                  <c:v>7143</c:v>
                </c:pt>
                <c:pt idx="5">
                  <c:v>6639</c:v>
                </c:pt>
                <c:pt idx="6">
                  <c:v>6503</c:v>
                </c:pt>
                <c:pt idx="7">
                  <c:v>6975</c:v>
                </c:pt>
                <c:pt idx="8">
                  <c:v>6742</c:v>
                </c:pt>
              </c:numCache>
            </c:numRef>
          </c:val>
        </c:ser>
        <c:ser>
          <c:idx val="2"/>
          <c:order val="2"/>
          <c:tx>
            <c:strRef>
              <c:f>Sheet4!$H$2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4"/>
              <c:layout>
                <c:manualLayout>
                  <c:x val="0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Sheet4!$H$3:$H$11</c:f>
              <c:numCache>
                <c:formatCode>0_ </c:formatCode>
                <c:ptCount val="9"/>
                <c:pt idx="0">
                  <c:v>19561</c:v>
                </c:pt>
                <c:pt idx="1">
                  <c:v>14840</c:v>
                </c:pt>
                <c:pt idx="2">
                  <c:v>16244</c:v>
                </c:pt>
                <c:pt idx="3">
                  <c:v>13972</c:v>
                </c:pt>
                <c:pt idx="4">
                  <c:v>20376</c:v>
                </c:pt>
                <c:pt idx="5">
                  <c:v>17640</c:v>
                </c:pt>
                <c:pt idx="6">
                  <c:v>15510</c:v>
                </c:pt>
                <c:pt idx="7">
                  <c:v>11256</c:v>
                </c:pt>
                <c:pt idx="8">
                  <c:v>12914</c:v>
                </c:pt>
              </c:numCache>
            </c:numRef>
          </c:val>
        </c:ser>
        <c:ser>
          <c:idx val="3"/>
          <c:order val="3"/>
          <c:tx>
            <c:strRef>
              <c:f>Sheet4!$I$2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Sheet4!$I$3:$I$11</c:f>
              <c:numCache>
                <c:formatCode>0_ </c:formatCode>
                <c:ptCount val="9"/>
                <c:pt idx="0">
                  <c:v>6882</c:v>
                </c:pt>
                <c:pt idx="1">
                  <c:v>6356</c:v>
                </c:pt>
                <c:pt idx="2">
                  <c:v>7223</c:v>
                </c:pt>
                <c:pt idx="3">
                  <c:v>4659</c:v>
                </c:pt>
                <c:pt idx="4">
                  <c:v>5042</c:v>
                </c:pt>
                <c:pt idx="5">
                  <c:v>4577</c:v>
                </c:pt>
                <c:pt idx="6">
                  <c:v>5032</c:v>
                </c:pt>
                <c:pt idx="7">
                  <c:v>4319</c:v>
                </c:pt>
                <c:pt idx="8">
                  <c:v>4060.0000000000005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07673992"/>
        <c:axId val="607674384"/>
      </c:barChart>
      <c:lineChart>
        <c:grouping val="standard"/>
        <c:varyColors val="0"/>
        <c:ser>
          <c:idx val="4"/>
          <c:order val="4"/>
          <c:tx>
            <c:strRef>
              <c:f>Sheet4!$J$2</c:f>
              <c:strCache>
                <c:ptCount val="1"/>
                <c:pt idx="0">
                  <c:v>APP付费率</c:v>
                </c:pt>
              </c:strCache>
            </c:strRef>
          </c:tx>
          <c:dLbls>
            <c:dLbl>
              <c:idx val="4"/>
              <c:layout>
                <c:manualLayout>
                  <c:x val="-2.8846665905892199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4.3339419529080603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5.0585796340674893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0.00%</c:formatCode>
                <c:ptCount val="9"/>
                <c:pt idx="0">
                  <c:v>5.3107981750092799E-2</c:v>
                </c:pt>
                <c:pt idx="1">
                  <c:v>7.7496108979076495E-2</c:v>
                </c:pt>
                <c:pt idx="2">
                  <c:v>9.436221330402364E-2</c:v>
                </c:pt>
                <c:pt idx="3">
                  <c:v>5.8250442705723042E-2</c:v>
                </c:pt>
                <c:pt idx="4">
                  <c:v>4.8110115660110829E-2</c:v>
                </c:pt>
                <c:pt idx="5">
                  <c:v>4.4906079840190738E-2</c:v>
                </c:pt>
                <c:pt idx="6">
                  <c:v>3.8845627882918947E-2</c:v>
                </c:pt>
                <c:pt idx="7">
                  <c:v>3.1069112924669164E-2</c:v>
                </c:pt>
                <c:pt idx="8">
                  <c:v>3.1083877146361179E-2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48512"/>
        <c:axId val="607675560"/>
      </c:lineChart>
      <c:catAx>
        <c:axId val="6076739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607674384"/>
        <c:crosses val="autoZero"/>
        <c:auto val="1"/>
        <c:lblAlgn val="ctr"/>
        <c:lblOffset val="100"/>
        <c:noMultiLvlLbl val="0"/>
      </c:catAx>
      <c:valAx>
        <c:axId val="607674384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607673992"/>
        <c:crosses val="autoZero"/>
        <c:crossBetween val="between"/>
        <c:dispUnits>
          <c:builtInUnit val="tenThousands"/>
          <c:dispUnitsLbl/>
        </c:dispUnits>
      </c:valAx>
      <c:valAx>
        <c:axId val="607675560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607648512"/>
        <c:crosses val="max"/>
        <c:crossBetween val="between"/>
      </c:valAx>
      <c:catAx>
        <c:axId val="607648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767556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7966754155730534"/>
          <c:y val="1.6327282006415863E-2"/>
          <c:w val="0.45028414926395072"/>
          <c:h val="0.20562299504228637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 smtClean="0"/>
              <a:t>17k</a:t>
            </a:r>
            <a:r>
              <a:rPr lang="zh-CN" altLang="en-US" dirty="0" smtClean="0"/>
              <a:t>、追书，</a:t>
            </a:r>
            <a:r>
              <a:rPr lang="en-US" altLang="zh-CN" dirty="0" err="1" smtClean="0"/>
              <a:t>QQ</a:t>
            </a:r>
            <a:r>
              <a:rPr lang="zh-CN" altLang="en-US" dirty="0" smtClean="0"/>
              <a:t>阅读时长对比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单机日时长（分）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119.51</c:v>
                </c:pt>
                <c:pt idx="2">
                  <c:v>68.67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单机月时长（分）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238</c:v>
                </c:pt>
                <c:pt idx="1">
                  <c:v>681</c:v>
                </c:pt>
                <c:pt idx="2">
                  <c:v>448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7655960"/>
        <c:axId val="607657136"/>
      </c:barChart>
      <c:catAx>
        <c:axId val="607655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7136"/>
        <c:crosses val="autoZero"/>
        <c:auto val="1"/>
        <c:lblAlgn val="ctr"/>
        <c:lblOffset val="100"/>
        <c:noMultiLvlLbl val="0"/>
      </c:catAx>
      <c:valAx>
        <c:axId val="60765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5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阅读人数增长情况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47336"/>
        <c:axId val="607647728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56352"/>
        <c:axId val="607655568"/>
      </c:lineChart>
      <c:catAx>
        <c:axId val="607647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7728"/>
        <c:crosses val="autoZero"/>
        <c:auto val="1"/>
        <c:lblAlgn val="ctr"/>
        <c:lblOffset val="100"/>
        <c:noMultiLvlLbl val="0"/>
      </c:catAx>
      <c:valAx>
        <c:axId val="60764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7336"/>
        <c:crosses val="autoZero"/>
        <c:crossBetween val="between"/>
      </c:valAx>
      <c:valAx>
        <c:axId val="60765556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6352"/>
        <c:crosses val="max"/>
        <c:crossBetween val="between"/>
      </c:valAx>
      <c:catAx>
        <c:axId val="607656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76555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7653608"/>
        <c:axId val="607656744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645768"/>
        <c:axId val="607653216"/>
      </c:lineChart>
      <c:catAx>
        <c:axId val="60765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6744"/>
        <c:crosses val="autoZero"/>
        <c:auto val="1"/>
        <c:lblAlgn val="ctr"/>
        <c:lblOffset val="100"/>
        <c:noMultiLvlLbl val="0"/>
      </c:catAx>
      <c:valAx>
        <c:axId val="607656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53608"/>
        <c:crosses val="autoZero"/>
        <c:crossBetween val="between"/>
      </c:valAx>
      <c:valAx>
        <c:axId val="607653216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45768"/>
        <c:crosses val="max"/>
        <c:crossBetween val="between"/>
      </c:valAx>
      <c:catAx>
        <c:axId val="607645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765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98090-3026-4F31-AE2C-CE7487353B69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34A54-C7FB-40C9-BE0C-45AE2AD4E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9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饼图从大到小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2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新用户付费情况，是否整体增长，分当日和</a:t>
            </a:r>
            <a:r>
              <a:rPr lang="en-US" altLang="zh-CN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30</a:t>
            </a:r>
            <a:r>
              <a:rPr lang="zh-CN" altLang="en-US" sz="1200" kern="1200" dirty="0" smtClean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天两个维度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>
                <a:solidFill>
                  <a:prstClr val="black"/>
                </a:solidFill>
              </a:rPr>
              <a:pPr/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7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7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0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1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0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2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4595-F49A-45D7-B384-E5A332256938}" type="datetimeFigureOut">
              <a:rPr lang="zh-CN" altLang="en-US" smtClean="0"/>
              <a:pPr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9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63516" y="3514494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28548" y="446699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84842" y="444825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80517" y="446227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245184" y="448736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21" name="椭圆 20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4889739" y="1467321"/>
            <a:ext cx="2433081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17K</a:t>
            </a: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现状和未来规划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31994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821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091294" y="3508145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11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30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月渠道推广当月效果分析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62716"/>
              </p:ext>
            </p:extLst>
          </p:nvPr>
        </p:nvGraphicFramePr>
        <p:xfrm>
          <a:off x="544895" y="5237216"/>
          <a:ext cx="9073239" cy="1428750"/>
        </p:xfrm>
        <a:graphic>
          <a:graphicData uri="http://schemas.openxmlformats.org/drawingml/2006/table">
            <a:tbl>
              <a:tblPr/>
              <a:tblGrid>
                <a:gridCol w="1340349"/>
                <a:gridCol w="1140178"/>
                <a:gridCol w="1388534"/>
                <a:gridCol w="1004711"/>
                <a:gridCol w="1162755"/>
                <a:gridCol w="957012"/>
                <a:gridCol w="957012"/>
                <a:gridCol w="1122688"/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推广新增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成本（不含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41413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132,712.10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12,517.63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122610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412,882.05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211.11%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25,366.64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243636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1,272,636.36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60,428.45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1,849,937.11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64,486.45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756594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3,668,167.61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70465" y="988911"/>
            <a:ext cx="9452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推广当月总回收情况（含自然）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60.5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CPA2.8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元；随着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用户增加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上升；</a:t>
            </a:r>
            <a:endParaRPr lang="zh-CN" altLang="en-US" sz="16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73878"/>
              </p:ext>
            </p:extLst>
          </p:nvPr>
        </p:nvGraphicFramePr>
        <p:xfrm>
          <a:off x="544895" y="2189240"/>
          <a:ext cx="9073238" cy="1743295"/>
        </p:xfrm>
        <a:graphic>
          <a:graphicData uri="http://schemas.openxmlformats.org/drawingml/2006/table">
            <a:tbl>
              <a:tblPr/>
              <a:tblGrid>
                <a:gridCol w="1113180"/>
                <a:gridCol w="1014959"/>
                <a:gridCol w="1489698"/>
                <a:gridCol w="969940"/>
                <a:gridCol w="1276883"/>
                <a:gridCol w="1162291"/>
                <a:gridCol w="900367"/>
                <a:gridCol w="1145920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-35.60%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103,617.44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633,965.76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123,216.84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124.52%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193,178.40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1533880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4,313,928.26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605,294.68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434234" y="3932535"/>
            <a:ext cx="9488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渠道推广当月回收情况（不含自然）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75.6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万（不含自然），推广成本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366.8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万（不含华为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16.3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4.4%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CPA4.85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元，受信息流测试影响，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月推广用户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较低。</a:t>
            </a:r>
            <a:endParaRPr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216443" y="487798"/>
            <a:ext cx="1603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行业最好表现，当月回收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20%-30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个月回收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86%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，两年回本。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6443" y="2522278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整体回收受产品推广运营三方面影响，提升空间很大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16443" y="4958252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渠道推广回收主要受渠道质量影响，优化空间也很大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4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011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月分类型分析安卓付费推广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8194" y="5802433"/>
            <a:ext cx="875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优化厂商和市场渠道质量和推广方式，稳定</a:t>
            </a:r>
            <a:r>
              <a:rPr lang="en-US" altLang="zh-CN" b="1" dirty="0" smtClean="0"/>
              <a:t>ROI</a:t>
            </a:r>
            <a:r>
              <a:rPr lang="zh-CN" altLang="en-US" b="1" dirty="0" smtClean="0"/>
              <a:t>的前提下增加体量；</a:t>
            </a:r>
            <a:endParaRPr lang="en-US" altLang="zh-CN" b="1" dirty="0" smtClean="0"/>
          </a:p>
          <a:p>
            <a:pPr algn="ctr"/>
            <a:r>
              <a:rPr lang="zh-CN" altLang="en-US" b="1" dirty="0" smtClean="0"/>
              <a:t>优化信息流投放的精准度，</a:t>
            </a:r>
            <a:r>
              <a:rPr lang="en-US" altLang="zh-CN" b="1" dirty="0" smtClean="0"/>
              <a:t>ROI</a:t>
            </a:r>
            <a:r>
              <a:rPr lang="zh-CN" altLang="en-US" b="1" dirty="0" smtClean="0"/>
              <a:t>提升之后增加体量</a:t>
            </a:r>
            <a:endParaRPr lang="zh-CN" altLang="en-US" b="1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10441171" y="1106722"/>
          <a:ext cx="1404679" cy="4803872"/>
        </p:xfrm>
        <a:graphic>
          <a:graphicData uri="http://schemas.openxmlformats.org/drawingml/2006/table">
            <a:tbl>
              <a:tblPr/>
              <a:tblGrid>
                <a:gridCol w="1404679"/>
              </a:tblGrid>
              <a:tr h="7285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月测试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月放量，效果稳定且有继续优化空间，但体量增长空间有限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77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持续放量，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月达到目前的天花板，效果开始下降，改进渠道后可恢复至相对合理的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，但体量空间有限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0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量级非常有限，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持续优化提升效果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量级在成本一定的情况还可以放大，但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差距很大，需要重点提升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9586898" y="6428995"/>
            <a:ext cx="2258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备注：分成成本含华为</a:t>
            </a:r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100" dirty="0" err="1" smtClean="0">
                <a:latin typeface="微软雅黑" pitchFamily="34" charset="-122"/>
                <a:ea typeface="微软雅黑" pitchFamily="34" charset="-122"/>
              </a:rPr>
              <a:t>cpt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73166"/>
              </p:ext>
            </p:extLst>
          </p:nvPr>
        </p:nvGraphicFramePr>
        <p:xfrm>
          <a:off x="264040" y="1106723"/>
          <a:ext cx="10145234" cy="4590381"/>
        </p:xfrm>
        <a:graphic>
          <a:graphicData uri="http://schemas.openxmlformats.org/drawingml/2006/table">
            <a:tbl>
              <a:tblPr/>
              <a:tblGrid>
                <a:gridCol w="703523"/>
                <a:gridCol w="818707"/>
                <a:gridCol w="839972"/>
                <a:gridCol w="712381"/>
                <a:gridCol w="956930"/>
                <a:gridCol w="765545"/>
                <a:gridCol w="733646"/>
                <a:gridCol w="808075"/>
                <a:gridCol w="754911"/>
                <a:gridCol w="882503"/>
                <a:gridCol w="776176"/>
                <a:gridCol w="712382"/>
                <a:gridCol w="680483"/>
              </a:tblGrid>
              <a:tr h="7641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分成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总成本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含自然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总当月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渠道推广新增用户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推广当月充值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sym typeface="Wingdings" panose="05000000000000000000" pitchFamily="2" charset="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Wingdings" panose="05000000000000000000" pitchFamily="2" charset="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SEM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48,901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14,431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4.58%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32,099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厂商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953,720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2,137,805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2,783,565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295,721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973,640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480,126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104,577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169,299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155,933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54,311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213,861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41,413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252,473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378,172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221,084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599,256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67,879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11.33%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40.07%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116,935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22,717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6.01%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284,322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796,111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150,744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946,855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96,323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10.17%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277,776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29.34%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168,770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40,863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247,626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830,809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118,000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948,809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77,208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241,880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153,008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28,479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867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第三方应用市场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48.76%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172,832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36,226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12,455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36,144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14,396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38,501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39,659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12,965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41,752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50,046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74.52%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17,047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5,648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39,304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15,107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73.36%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18,298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11.27%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信息流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797,514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796,678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703,269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702,433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7,441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1,346,778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3,669,004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404,032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1,196,289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27.73%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756,594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683431"/>
              </p:ext>
            </p:extLst>
          </p:nvPr>
        </p:nvGraphicFramePr>
        <p:xfrm>
          <a:off x="312150" y="966262"/>
          <a:ext cx="11639597" cy="422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8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94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87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9628"/>
                <a:gridCol w="711200"/>
                <a:gridCol w="925689"/>
                <a:gridCol w="7789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422"/>
                <a:gridCol w="8128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86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3466"/>
                <a:gridCol w="620889"/>
                <a:gridCol w="569493"/>
                <a:gridCol w="623943"/>
              </a:tblGrid>
              <a:tr h="727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市场</a:t>
                      </a:r>
                      <a:r>
                        <a:rPr lang="zh-CN" sz="1100" kern="100" dirty="0" smtClean="0">
                          <a:effectLst/>
                        </a:rPr>
                        <a:t>渠道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推广力度</a:t>
                      </a:r>
                      <a:r>
                        <a:rPr lang="zh-CN" sz="1100" kern="100" dirty="0" smtClean="0">
                          <a:effectLst/>
                        </a:rPr>
                        <a:t>排名</a:t>
                      </a:r>
                      <a:endParaRPr lang="en-US" altLang="zh-CN" sz="1100" kern="1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月</a:t>
                      </a:r>
                      <a:r>
                        <a:rPr lang="zh-CN" sz="1100" kern="100" dirty="0" smtClean="0">
                          <a:effectLst/>
                        </a:rPr>
                        <a:t>新增（</a:t>
                      </a:r>
                      <a:r>
                        <a:rPr lang="zh-CN" sz="1100" kern="100" dirty="0">
                          <a:effectLst/>
                        </a:rPr>
                        <a:t>万</a:t>
                      </a:r>
                      <a:r>
                        <a:rPr lang="zh-CN" sz="1100" kern="100" dirty="0" smtClean="0">
                          <a:effectLst/>
                        </a:rPr>
                        <a:t>）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</a:rPr>
                        <a:t>(</a:t>
                      </a:r>
                      <a:r>
                        <a:rPr lang="zh-CN" altLang="en-US" sz="1100" kern="100" dirty="0" smtClean="0">
                          <a:effectLst/>
                        </a:rPr>
                        <a:t>市场渠道，艾瑞数据）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新增占比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月推广成本（按照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CPA4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元预估）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新用户</a:t>
                      </a:r>
                      <a:r>
                        <a:rPr lang="zh-CN" sz="1100" kern="100" dirty="0" smtClean="0">
                          <a:effectLst/>
                        </a:rPr>
                        <a:t>七日留存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1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en-US" altLang="zh-CN" sz="11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月付费用户数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月付费金额（万）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月活跃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月付费率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9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zh-CN" altLang="en-US" sz="1100" kern="100" dirty="0" smtClean="0">
                          <a:effectLst/>
                        </a:rPr>
                        <a:t>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65%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3.11%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安卓</a:t>
                      </a: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14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152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35%-40%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16000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12116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9800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56.7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77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12387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351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25%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2098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（实际</a:t>
                      </a: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3000</a:t>
                      </a: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1.33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6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1054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4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咪咕阅读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12-20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870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333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（含包月）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2.06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5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1191.4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75%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2096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2226" y="5167905"/>
            <a:ext cx="114930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付费率、</a:t>
            </a:r>
            <a:r>
              <a:rPr lang="en-US" altLang="zh-CN" dirty="0" smtClean="0">
                <a:solidFill>
                  <a:schemeClr val="tx1"/>
                </a:solidFill>
              </a:rPr>
              <a:t>ARPU</a:t>
            </a:r>
            <a:r>
              <a:rPr lang="zh-CN" altLang="en-US" dirty="0" smtClean="0">
                <a:solidFill>
                  <a:schemeClr val="tx1"/>
                </a:solidFill>
              </a:rPr>
              <a:t>我们和主流竞品没有差距，相同规模的用户收入不会有太大差别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新用户留存率相比规模领先的客户端有较大差别，相比连尚这些后者有优势，留存率决定稳住规模需要新增的用户数量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获客成本单纯依靠自身发展渠道，平均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元左右。书旗、</a:t>
            </a:r>
            <a:r>
              <a:rPr lang="en-US" altLang="zh-CN" dirty="0" smtClean="0">
                <a:solidFill>
                  <a:schemeClr val="tx1"/>
                </a:solidFill>
              </a:rPr>
              <a:t>QQ</a:t>
            </a:r>
            <a:r>
              <a:rPr lang="zh-CN" altLang="en-US" dirty="0" smtClean="0">
                <a:solidFill>
                  <a:schemeClr val="tx1"/>
                </a:solidFill>
              </a:rPr>
              <a:t>、微信读书等有战略渠道的帮助，平均</a:t>
            </a:r>
            <a:r>
              <a:rPr lang="en-US" altLang="zh-CN" dirty="0" smtClean="0">
                <a:solidFill>
                  <a:schemeClr val="tx1"/>
                </a:solidFill>
              </a:rPr>
              <a:t>CPA</a:t>
            </a:r>
            <a:r>
              <a:rPr lang="zh-CN" altLang="en-US" dirty="0" smtClean="0">
                <a:solidFill>
                  <a:schemeClr val="tx1"/>
                </a:solidFill>
              </a:rPr>
              <a:t>很低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盈利的关键在于能否提升留存，减少新增需求，拓展更多免费渠道，拉低平均获客成本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895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用户发展投资回报分析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7" y="1106723"/>
            <a:ext cx="6654746" cy="47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5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26820" y="3802619"/>
            <a:ext cx="10615224" cy="21010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26820" y="1308184"/>
            <a:ext cx="10615224" cy="21010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895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用户发展提升方向与目标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4022" y="1398495"/>
            <a:ext cx="103286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渠道目标</a:t>
            </a:r>
            <a:r>
              <a:rPr lang="en-US" altLang="zh-CN" dirty="0" smtClean="0"/>
              <a:t>——3</a:t>
            </a:r>
            <a:r>
              <a:rPr lang="zh-CN" altLang="en-US" dirty="0" smtClean="0"/>
              <a:t>个月内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质量标准：渠道推广新用户当月</a:t>
            </a:r>
            <a:r>
              <a:rPr lang="en-US" altLang="zh-CN" dirty="0" smtClean="0"/>
              <a:t>ROI</a:t>
            </a:r>
            <a:r>
              <a:rPr lang="zh-CN" altLang="en-US" dirty="0" smtClean="0"/>
              <a:t>可达到</a:t>
            </a:r>
            <a:r>
              <a:rPr lang="en-US" altLang="zh-CN" dirty="0" smtClean="0"/>
              <a:t>10%</a:t>
            </a:r>
            <a:r>
              <a:rPr lang="zh-CN" altLang="en-US" dirty="0" smtClean="0"/>
              <a:t>，含自然新用户当月</a:t>
            </a:r>
            <a:r>
              <a:rPr lang="en-US" altLang="zh-CN" dirty="0" smtClean="0"/>
              <a:t>ROI</a:t>
            </a:r>
            <a:r>
              <a:rPr lang="zh-CN" altLang="en-US" dirty="0" smtClean="0"/>
              <a:t>达到</a:t>
            </a:r>
            <a:r>
              <a:rPr lang="en-US" altLang="zh-CN" dirty="0" smtClean="0"/>
              <a:t>20%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用户规模：质量达标的情况下可达到月新增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万的量级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达成手段</a:t>
            </a:r>
            <a:r>
              <a:rPr lang="zh-CN" altLang="en-US" dirty="0"/>
              <a:t>：</a:t>
            </a:r>
            <a:r>
              <a:rPr lang="zh-CN" altLang="en-US" dirty="0" smtClean="0"/>
              <a:t>用户成本控制，尽量发展更多的低成本或者免费渠道，</a:t>
            </a:r>
            <a:r>
              <a:rPr lang="en-US" altLang="zh-CN" dirty="0" smtClean="0"/>
              <a:t>CPS</a:t>
            </a:r>
            <a:r>
              <a:rPr lang="zh-CN" altLang="en-US" dirty="0" smtClean="0"/>
              <a:t>渠道，换量渠道，平均成本控制在</a:t>
            </a:r>
            <a:r>
              <a:rPr lang="en-US" altLang="zh-CN" dirty="0"/>
              <a:t>3</a:t>
            </a:r>
            <a:r>
              <a:rPr lang="zh-CN" altLang="en-US" dirty="0" smtClean="0"/>
              <a:t>元以下</a:t>
            </a:r>
            <a:r>
              <a:rPr lang="en-US" altLang="zh-CN" dirty="0" smtClean="0"/>
              <a:t>ROI</a:t>
            </a:r>
            <a:r>
              <a:rPr lang="zh-CN" altLang="en-US" dirty="0" smtClean="0"/>
              <a:t>目标相对容易实现；尽可能多的测试渠道体系化筛选适合我们的渠道，提升渠道</a:t>
            </a:r>
            <a:r>
              <a:rPr lang="zh-CN" altLang="en-US" dirty="0"/>
              <a:t>效果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产品运营目标</a:t>
            </a:r>
            <a:r>
              <a:rPr lang="en-US" altLang="zh-CN" dirty="0"/>
              <a:t>——</a:t>
            </a:r>
            <a:r>
              <a:rPr lang="en-US" altLang="zh-CN" dirty="0" smtClean="0"/>
              <a:t>6</a:t>
            </a:r>
            <a:r>
              <a:rPr lang="zh-CN" altLang="en-US" dirty="0" smtClean="0"/>
              <a:t>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个月内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留存率：次留</a:t>
            </a:r>
            <a:r>
              <a:rPr lang="en-US" altLang="zh-CN" dirty="0" smtClean="0"/>
              <a:t>30%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留</a:t>
            </a:r>
            <a:r>
              <a:rPr lang="en-US" altLang="zh-CN" dirty="0" smtClean="0"/>
              <a:t>15%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日留</a:t>
            </a:r>
            <a:r>
              <a:rPr lang="en-US" altLang="zh-CN" dirty="0"/>
              <a:t>6</a:t>
            </a:r>
            <a:r>
              <a:rPr lang="en-US" altLang="zh-CN" dirty="0" smtClean="0"/>
              <a:t>%</a:t>
            </a:r>
            <a:r>
              <a:rPr lang="zh-CN" altLang="en-US" dirty="0" smtClean="0"/>
              <a:t>以上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ARPU</a:t>
            </a:r>
            <a:r>
              <a:rPr lang="zh-CN" altLang="en-US" dirty="0" smtClean="0"/>
              <a:t>：提升</a:t>
            </a:r>
            <a:r>
              <a:rPr lang="en-US" altLang="zh-CN" dirty="0" smtClean="0"/>
              <a:t>ARPU</a:t>
            </a:r>
            <a:r>
              <a:rPr lang="zh-CN" altLang="en-US" dirty="0" smtClean="0"/>
              <a:t>至</a:t>
            </a:r>
            <a:r>
              <a:rPr lang="en-US" altLang="zh-CN" dirty="0" smtClean="0"/>
              <a:t>40</a:t>
            </a:r>
            <a:r>
              <a:rPr lang="zh-CN" altLang="en-US" dirty="0" smtClean="0"/>
              <a:t>，重点关注新用户后续持续的付费能力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达成手段：产品重构与优化，增加提升次留的功能模块，提升用户活跃；精细化运营，分生命周期运营用户，提升效果。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69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2179" y="366401"/>
            <a:ext cx="862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DAU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MAU</a:t>
            </a:r>
            <a:r>
              <a:rPr lang="zh-CN" altLang="en-US" dirty="0" smtClean="0"/>
              <a:t>为目标</a:t>
            </a:r>
            <a:r>
              <a:rPr lang="zh-CN" altLang="en-US" dirty="0"/>
              <a:t>倒</a:t>
            </a:r>
            <a:r>
              <a:rPr lang="zh-CN" altLang="en-US" dirty="0" smtClean="0"/>
              <a:t>推成本和收益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0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产  品</a:t>
            </a:r>
          </a:p>
        </p:txBody>
      </p:sp>
      <p:sp>
        <p:nvSpPr>
          <p:cNvPr id="8" name="矩形 7"/>
          <p:cNvSpPr/>
          <p:nvPr/>
        </p:nvSpPr>
        <p:spPr>
          <a:xfrm>
            <a:off x="4819993" y="30402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目前产品功能分析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38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客户端目前产品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0581" y="1358402"/>
            <a:ext cx="35801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客户端产品主要实现了在线阅读的基础功能（人工推荐、阅读、充值、付费、打赏、评论等）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扩展功能上，实现了（包月书库、个性化装饰）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其中，作品粉丝经营功能缺失，用户互动只有最基础的书评区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，阅读内容扩展方面只有基础的电子音朗读，缺少听书、漫画、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EPUB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出版书等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70" y="1498286"/>
            <a:ext cx="6532880" cy="38317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40329" y="5765065"/>
            <a:ext cx="946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满足用户阅读原创图书的基础功能，已实现功能没有明显缺点，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但与业内竞品相比缺失很多附加功能以及能够体现我们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特色的关键功能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921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客户端产品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（神策数据）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6047" y="4055724"/>
            <a:ext cx="1016621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用户规模扩大同时，次日留存和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日留存有所下降，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月份次日留存和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日留存有所上升，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日留存达到了近几个月的最大值，产品和运营召回手段起了作用。（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月数据割接，数据不准）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存留超过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日的用户占比在下降，但绝对值在持续增加，推广用户质量保持稳定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费率有所下降，受新用户付费率低于老用户影响，需要关注并提升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使用时长有所反弹，需要继续提升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1">
            <a:extLst>
              <a:ext uri="{FF2B5EF4-FFF2-40B4-BE49-F238E27FC236}">
                <a16:creationId xmlns:a16="http://schemas.microsoft.com/office/drawing/2014/main" xmlns="" id="{CD742297-6800-42EC-B9B5-1E8908EEB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05266"/>
              </p:ext>
            </p:extLst>
          </p:nvPr>
        </p:nvGraphicFramePr>
        <p:xfrm>
          <a:off x="510364" y="1471143"/>
          <a:ext cx="11077579" cy="2314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8436">
                  <a:extLst>
                    <a:ext uri="{9D8B030D-6E8A-4147-A177-3AD203B41FA5}">
                      <a16:colId xmlns:a16="http://schemas.microsoft.com/office/drawing/2014/main" xmlns="" val="2847809817"/>
                    </a:ext>
                  </a:extLst>
                </a:gridCol>
                <a:gridCol w="8364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xmlns="" val="264605369"/>
                    </a:ext>
                  </a:extLst>
                </a:gridCol>
                <a:gridCol w="7418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92174203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xmlns="" val="2464376864"/>
                    </a:ext>
                  </a:extLst>
                </a:gridCol>
                <a:gridCol w="6939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463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70678"/>
                <a:gridCol w="970678">
                  <a:extLst>
                    <a:ext uri="{9D8B030D-6E8A-4147-A177-3AD203B41FA5}">
                      <a16:colId xmlns:a16="http://schemas.microsoft.com/office/drawing/2014/main" xmlns="" val="3293067359"/>
                    </a:ext>
                  </a:extLst>
                </a:gridCol>
              </a:tblGrid>
              <a:tr h="8746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年数据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新用户数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次留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日留存（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日留存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总用户数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日存留用户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新增占比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付费率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单机单次</a:t>
                      </a: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时长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单机单日时长（分钟）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390,617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641,362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515,103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4.81%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61.01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293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339,375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620,740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365,839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58.94%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4.49%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54.57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272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8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406,608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21.66%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705,279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376,756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53.42%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3.81%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6.78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54.06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257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609,625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928,808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448,571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6.87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54.23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219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582,476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903,519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64.47%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55.44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238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201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产品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54946"/>
              </p:ext>
            </p:extLst>
          </p:nvPr>
        </p:nvGraphicFramePr>
        <p:xfrm>
          <a:off x="1344023" y="1106723"/>
          <a:ext cx="10107430" cy="3374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8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073"/>
                <a:gridCol w="9059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58745"/>
                <a:gridCol w="7770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82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11223"/>
                <a:gridCol w="1211223"/>
                <a:gridCol w="1211223"/>
              </a:tblGrid>
              <a:tr h="725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（预估，新增占比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新用户</a:t>
                      </a:r>
                      <a:r>
                        <a:rPr lang="zh-CN" sz="1100" kern="100" dirty="0" smtClean="0">
                          <a:effectLst/>
                        </a:rPr>
                        <a:t>七日</a:t>
                      </a:r>
                      <a:r>
                        <a:rPr lang="zh-CN" sz="1100" kern="100" dirty="0">
                          <a:effectLst/>
                        </a:rPr>
                        <a:t>留存（</a:t>
                      </a:r>
                      <a:r>
                        <a:rPr lang="en-US" sz="1100" kern="100" dirty="0">
                          <a:effectLst/>
                        </a:rPr>
                        <a:t>%</a:t>
                      </a:r>
                      <a:r>
                        <a:rPr lang="zh-CN" sz="1100" kern="100" dirty="0" smtClean="0">
                          <a:effectLst/>
                        </a:rPr>
                        <a:t>）</a:t>
                      </a:r>
                      <a:endParaRPr lang="en-US" altLang="zh-CN" sz="11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万）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单机</a:t>
                      </a:r>
                      <a:r>
                        <a:rPr lang="zh-CN" sz="1100" kern="100" dirty="0" smtClean="0">
                          <a:effectLst/>
                        </a:rPr>
                        <a:t>日时长</a:t>
                      </a:r>
                      <a:r>
                        <a:rPr lang="zh-CN" altLang="en-US" sz="1100" kern="100" dirty="0" smtClean="0">
                          <a:effectLst/>
                        </a:rPr>
                        <a:t>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付费率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36.17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r>
                        <a:rPr lang="zh-CN" altLang="en-US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238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（安卓）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12116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51.95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56.7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0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（准确）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2098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55.72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1054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119.51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68.67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448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（阅文）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521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</a:rPr>
                        <a:t>37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489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--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26820" y="4577365"/>
            <a:ext cx="100471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七日留存处于中等偏下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付费率与竞品相当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值没有明显差距；日时长中等偏上，月时长中等偏低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阅书旗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，排名前三产品各有突出和落后的点，掌阅书旗留存较好，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旗使用时长较好。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追书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神器，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使用时长远超其他竞品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信读书，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留存远超其他竞品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起点，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类似我们产品，其他数值也类似，也是留存偏低，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8856" y="6381984"/>
            <a:ext cx="813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目前，产品的核心目标是提升留存，降低推广成本，可通过竞品分析获得提升留存的手段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7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  户</a:t>
            </a:r>
          </a:p>
        </p:txBody>
      </p:sp>
      <p:sp>
        <p:nvSpPr>
          <p:cNvPr id="36" name="矩形 35"/>
          <p:cNvSpPr/>
          <p:nvPr/>
        </p:nvSpPr>
        <p:spPr>
          <a:xfrm>
            <a:off x="4938327" y="2599140"/>
            <a:ext cx="2013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+H5+PC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38327" y="317920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用户来源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应用市场、信息流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H5+PC——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8327" y="431326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用户质量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9277" y="484063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5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749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竞品功能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70780"/>
              </p:ext>
            </p:extLst>
          </p:nvPr>
        </p:nvGraphicFramePr>
        <p:xfrm>
          <a:off x="434235" y="1215884"/>
          <a:ext cx="7987034" cy="49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094"/>
                <a:gridCol w="517236"/>
                <a:gridCol w="934952"/>
                <a:gridCol w="726094"/>
                <a:gridCol w="726094"/>
                <a:gridCol w="726094"/>
                <a:gridCol w="726094"/>
                <a:gridCol w="726094"/>
                <a:gridCol w="726094"/>
                <a:gridCol w="726094"/>
                <a:gridCol w="726094"/>
              </a:tblGrid>
              <a:tr h="517335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rowSpan="5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自己找书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在线朗读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打赏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找书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智能推荐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领袖推荐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好友推荐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划线笔记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云同步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书圈广场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538472" y="707992"/>
            <a:ext cx="3563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品影响留存的功能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阅读微信读书根据用户的属性，浏览记录，偏好设置等多种因素来进行精准推荐，提升新用户阅读比例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领袖推荐：起点书单达人，追书的书荒区实现了有效的用户推书，对老用户的留存有很大的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书圈：起点掌阅在书评区的基础上建立了书圈制度，包含书评内容，以及用户产生的作品讨论、想法，为用户提供了多维度的互动体验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5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817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品功能对比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0503"/>
              </p:ext>
            </p:extLst>
          </p:nvPr>
        </p:nvGraphicFramePr>
        <p:xfrm>
          <a:off x="301132" y="1253479"/>
          <a:ext cx="7917183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4"/>
                <a:gridCol w="497779"/>
                <a:gridCol w="1156106"/>
                <a:gridCol w="505346"/>
                <a:gridCol w="719744"/>
                <a:gridCol w="719744"/>
                <a:gridCol w="719744"/>
                <a:gridCol w="719744"/>
                <a:gridCol w="719744"/>
                <a:gridCol w="719744"/>
                <a:gridCol w="719744"/>
              </a:tblGrid>
              <a:tr h="187204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追书神器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粉丝等级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zh-CN" sz="1100" kern="100" dirty="0" smtClean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粉丝排行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作家助手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在论坛有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作品管理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数据查询</a:t>
                      </a:r>
                      <a:endParaRPr lang="en-US" altLang="zh-CN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粉丝经营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作品红包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站外粉丝运营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用户社交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论坛</a:t>
                      </a:r>
                      <a:r>
                        <a:rPr lang="en-US" altLang="zh-CN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书荒互助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横向讨论圈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专栏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想法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（章评）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拉新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有奖分享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策略分享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r>
                        <a:rPr lang="zh-CN" altLang="en-US" sz="1100" kern="100" dirty="0" smtClean="0">
                          <a:effectLst/>
                        </a:rPr>
                        <a:t>安卓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 smtClean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357319" y="448348"/>
            <a:ext cx="3757251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在产品特色上：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：起点和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为了统一管理阅文旗下所有原创平台，同时为作者站内粉丝经营打基础，研发了单独的作者助手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，包含作品管理、数据查看，粉丝互动等多项完善的创作功能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站外粉丝经营：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文在站外粉丝经营上，与作者合作，帮助直没作者积极参与综艺节目，增加作者曝光，树立作者的偶像形象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用户社交：追书以论坛为基础，提供多个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板块，主打书荒互助，间接给小白用户增加了好友作品推荐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拉新：书旗邀请好友送代金券，微信分享作品给好友双方都能免费阅读，追书邀请好友得现金奖励（可提现）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0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991" y="1097515"/>
            <a:ext cx="546977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用户阅读体验上：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对标业界最高的追书神器与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阅读，根据艾瑞数据，在用户单日阅读时长数据的表现上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追书神器在日阅读时长上是</a:t>
            </a: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2.86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阅读在日阅读时长上是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1.24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1.88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从作品量上来看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26043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追书共计上架作品量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24380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本（涵盖网文各家精品），</a:t>
            </a:r>
            <a:r>
              <a:rPr lang="en-US" altLang="zh-CN" sz="14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阅读上架作品量</a:t>
            </a:r>
            <a:r>
              <a:rPr lang="en-US" altLang="zh-CN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127492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本（网文出版皆有）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追书阅读时长好的原因分析</a:t>
            </a:r>
            <a:r>
              <a:rPr lang="zh-CN" altLang="en-US" sz="14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4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、可免费阅读全网精品网文作品（可下载历史版本阅读盗版书籍）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、优惠汇集各大平台精品作品，所以在内容上产生了优势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、推书灵活准确，推得书都能搜到看到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阅读时长好的原因分析：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、在作品量上有绝对优势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、在针对用户推荐上实现大数据精准的推荐，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228544005"/>
              </p:ext>
            </p:extLst>
          </p:nvPr>
        </p:nvGraphicFramePr>
        <p:xfrm>
          <a:off x="6795828" y="1097515"/>
          <a:ext cx="4909820" cy="370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6603069" y="5009198"/>
            <a:ext cx="53518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上，在阅读体验上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、要加大作品量，提高精品作品的数量，制定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KPI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增加外站分成作品的采集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、优化阅读体验，更精准的将作品推荐给用户</a:t>
            </a:r>
            <a:endParaRPr lang="en-US" altLang="zh-CN" sz="16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0527" y="1083400"/>
            <a:ext cx="5162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互动体验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我们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与掌阅，拿</a:t>
            </a:r>
            <a:r>
              <a:rPr lang="en-US" altLang="zh-CN" sz="1600" b="1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签约作品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九星霸体诀做比较</a:t>
            </a:r>
            <a:r>
              <a:rPr lang="en-US" altLang="zh-CN" sz="16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81" r="383" b="69859"/>
          <a:stretch/>
        </p:blipFill>
        <p:spPr>
          <a:xfrm>
            <a:off x="6050761" y="1037234"/>
            <a:ext cx="3374305" cy="203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7" r="222" b="23879"/>
          <a:stretch/>
        </p:blipFill>
        <p:spPr>
          <a:xfrm>
            <a:off x="8359887" y="3690222"/>
            <a:ext cx="3201157" cy="2462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21456" y="1903117"/>
            <a:ext cx="416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诀在掌阅书友圈有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10.3w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发言，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44w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书友，平均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0.23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1456" y="2550381"/>
            <a:ext cx="3971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诀在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条评论，今年有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用户看过这本书，有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8570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人是这本书的付费用户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1456" y="3443867"/>
            <a:ext cx="416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在互动体验功能方面：</a:t>
            </a:r>
            <a:endParaRPr lang="en-US" altLang="zh-CN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：只有基础的书评和回复书评功能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掌阅：有完善的书友圈体系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赞，书评及回复、想法、讨论、书友圈打卡、书友圈任务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1221456" y="4921686"/>
            <a:ext cx="6071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在互动体验上，我们存在功能上的劣势，导致我们自有的签约热门作品，在站外大平台的用户互动质量上要远高于我们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有平台上的互动，互动可以帮助读者留存，鼓励作者创作，我们后续需要重点加强。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2825" y="323899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/>
              <a:t>掌阅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3937" y="6379645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/>
              <a:t>17k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512050" y="2223070"/>
            <a:ext cx="596900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243753" y="5721584"/>
            <a:ext cx="1436947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6590" y="1274123"/>
            <a:ext cx="59628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拉新和分享体验</a:t>
            </a: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目前各家都在尝试不同的分享拉新手段，比较典型的案例如下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信读书：分享给好友双方免费读、无限卡免费读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书旗小说：邀请好友得代金券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追书神器：邀请好友得现金奖励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常用策略分享方式：在阅读时摘取段落、或将想法生成卡片分享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6590" y="5173910"/>
            <a:ext cx="60490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在拉新和分享体验上，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目前只有基础的作品分享功能，后续可尝试不同的有奖分享策略，可以类似微信读书那样，通过一部分作品免费的奖励来刺激用户分享，从而起到拉新及促留存的作用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6590" y="3929619"/>
            <a:ext cx="584160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微信读书围绕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【</a:t>
            </a:r>
            <a:r>
              <a:rPr lang="zh-CN" altLang="en-US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分享免费看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】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的方式，面向所有用户做了系列推广功能，从数据来看，微信读书的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日留存是各家中最高的，由此可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看出，分享免费看书的方式与提高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留存及拉新有一定关系。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6" y="78741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21" y="782433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06" y="4731631"/>
            <a:ext cx="1806497" cy="139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49" y="4625946"/>
            <a:ext cx="2130799" cy="1663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7118884" y="4190306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9145" y="4206618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</a:t>
            </a: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信分享免费领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2188" y="6280051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追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93578" y="6446727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书旗</a:t>
            </a:r>
            <a:endParaRPr lang="en-US" altLang="zh-CN" sz="11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820" y="1206312"/>
            <a:ext cx="938403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从创作功能来看</a:t>
            </a:r>
            <a:endParaRPr lang="en-US" altLang="zh-CN" sz="14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创作功能正在慢慢起步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，起点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及连尚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读书，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需要单独下载一个作家助手完成，书旗小说在安卓端开放了创作功能，但是不能查看数据</a:t>
            </a:r>
            <a:r>
              <a:rPr lang="zh-CN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4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48" y="2383413"/>
            <a:ext cx="2044802" cy="408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226820" y="2493483"/>
            <a:ext cx="4310981" cy="23544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阅文推出独立的作家助手</a:t>
            </a:r>
            <a:r>
              <a:rPr lang="en-US" altLang="zh-CN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阅文旗下原创平台重多，需要统一管理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无法单独在任一端口内内嵌作者板块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书旗在安卓端推出简单写作功能的原因：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、作者量少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、处于探索阶段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51" y="2383412"/>
            <a:ext cx="2299251" cy="408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6820" y="5073316"/>
            <a:ext cx="4310981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综上：</a:t>
            </a:r>
            <a:endParaRPr lang="en-US" altLang="zh-CN" sz="1400" b="1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能在同一个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上看书写书，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查看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，目前市场属于空白</a:t>
            </a:r>
            <a:r>
              <a:rPr lang="zh-CN" altLang="zh-CN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可在此方向进行深度尝试。</a:t>
            </a:r>
            <a:endParaRPr lang="en-US" altLang="zh-CN" sz="14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6150" y="927899"/>
            <a:ext cx="3975100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从粉丝经营来看</a:t>
            </a:r>
            <a:endParaRPr lang="en-US" altLang="zh-CN" sz="16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内经营：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阅文通过作家助手打通作者与粉丝之间的联系，例如起点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红包广场、</a:t>
            </a:r>
            <a:r>
              <a:rPr lang="en-US" altLang="zh-CN" sz="16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大神说、起点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作家粉丝称号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</a:t>
            </a:r>
            <a:r>
              <a:rPr lang="zh-CN" altLang="en-US" sz="1600" kern="1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外经营：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阅文通过个渠道来宣传自己站内大神作者，提高作者的曝光量，为作者吸粉，同时达到品牌宣传的目的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284225"/>
            <a:ext cx="5029200" cy="14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941864"/>
            <a:ext cx="1799535" cy="3200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5" y="2942087"/>
            <a:ext cx="1797621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5" y="2942087"/>
            <a:ext cx="1598685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322256" y="4142382"/>
            <a:ext cx="397510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从平台来看，中文集团和阅文集团同为原创平台，对作家粉丝经营与作者培养上有着相同的需求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solidFill>
                <a:schemeClr val="accent6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因此</a:t>
            </a:r>
            <a:r>
              <a:rPr lang="en-US" altLang="zh-CN" sz="1600" kern="100" dirty="0" err="1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kern="100" dirty="0" smtClean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在规划手机创作功能时，需深度考虑作者粉丝运营（包含站内及站外），同时兼顾新人作者的培养与挖掘。</a:t>
            </a:r>
            <a:endParaRPr lang="en-US" altLang="zh-CN" sz="1600" kern="100" dirty="0" smtClean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阅读功能，提升用户体验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站内各项用户等级制度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站内运营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工具，推荐工具（智能推荐需要一页）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站内内容包括听书、漫画、游戏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DD8A7A-7295-4991-9054-6F6218B3F916}"/>
              </a:ext>
            </a:extLst>
          </p:cNvPr>
          <p:cNvSpPr/>
          <p:nvPr/>
        </p:nvSpPr>
        <p:spPr>
          <a:xfrm>
            <a:off x="8464075" y="715293"/>
            <a:ext cx="28584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书架优化：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针对老用户， 增加“书籍分组”“筛选书架作品”功能，解决当前用户管理书架的维度单一问题，对已看书籍、同类型作品等都可以进行管理。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针对新用户，运营不同推广策略，结合当前热点及用户行为进行精准推荐。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709A322-F19F-4839-9525-BF0B8B8D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96" y="1302317"/>
            <a:ext cx="2717940" cy="5427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FE4E824-ACBD-4C87-AD09-29AD4D05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25" y="1302317"/>
            <a:ext cx="2709472" cy="542741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9624782-90A6-4239-B8EB-B8A5558B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55" y="1234582"/>
            <a:ext cx="2717940" cy="543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F2869B0-7CCD-4427-9106-5A749B82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91" y="1234582"/>
            <a:ext cx="2717940" cy="5435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87F510B-CFB8-4424-9230-A7D1FBD506B0}"/>
              </a:ext>
            </a:extLst>
          </p:cNvPr>
          <p:cNvSpPr/>
          <p:nvPr/>
        </p:nvSpPr>
        <p:spPr>
          <a:xfrm>
            <a:off x="8071556" y="1106723"/>
            <a:ext cx="3612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阅读体验优化：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追齐竞品功能，优化阅读体验，增加章评、星球等模块。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实现同步阅读进度，三端登录均能保持体验一致。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阅读章节时，提供本章说入口，随时表达阅读时达到想法，也可以直接去作品星球参与讨论，增加互动。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阅读中增加月票、推荐票、打赏入口，增加作者与读者的互动，提升道具消耗比。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为订阅用户提供批量购买功能，一次性购买多章还可享受低价折扣优惠，操作更便捷。</a:t>
            </a:r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48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月用户访问情况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7051" y="710430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4023" y="4181598"/>
            <a:ext cx="9916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先增后降，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波动增长。推广渠道主要来自搜索引流和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SEM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，从关键词覆盖看应该是波动上涨，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下降主要由于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月开始出现的被劫持，已报网警，重构后提升安全性。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DAUMAU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持续下降，考虑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，停止了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的推广，目前看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收入未受影响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前三个月下降明显，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月反弹，目前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开始推广后反弹明显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苹果，受刷榜、信息流等多种推广方式带来的效果不同影响，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万上下波动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210023"/>
              </p:ext>
            </p:extLst>
          </p:nvPr>
        </p:nvGraphicFramePr>
        <p:xfrm>
          <a:off x="436351" y="1106722"/>
          <a:ext cx="5569526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459383"/>
              </p:ext>
            </p:extLst>
          </p:nvPr>
        </p:nvGraphicFramePr>
        <p:xfrm>
          <a:off x="6423468" y="1106722"/>
          <a:ext cx="5293343" cy="270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06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FC60FE8-87A9-43F3-8EFC-81E12DB8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3" y="957846"/>
            <a:ext cx="2121667" cy="548981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FEA5D8CB-D836-4652-87C6-1A611482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44084"/>
              </p:ext>
            </p:extLst>
          </p:nvPr>
        </p:nvGraphicFramePr>
        <p:xfrm>
          <a:off x="4153177" y="1349756"/>
          <a:ext cx="7023948" cy="936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487">
                  <a:extLst>
                    <a:ext uri="{9D8B030D-6E8A-4147-A177-3AD203B41FA5}">
                      <a16:colId xmlns:a16="http://schemas.microsoft.com/office/drawing/2014/main" xmlns="" val="2354243177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21879400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285270201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xmlns="" val="379505843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9361568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36828872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109342682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9430150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xmlns="" val="1089455271"/>
                    </a:ext>
                  </a:extLst>
                </a:gridCol>
              </a:tblGrid>
              <a:tr h="5093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等级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92230037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消费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1-29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30-99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100-199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&gt;=2000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80089969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3D1F525B-5DAD-44EE-A5C6-2B1C8AC85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41683"/>
              </p:ext>
            </p:extLst>
          </p:nvPr>
        </p:nvGraphicFramePr>
        <p:xfrm>
          <a:off x="4153183" y="2993040"/>
          <a:ext cx="7023942" cy="3715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120">
                  <a:extLst>
                    <a:ext uri="{9D8B030D-6E8A-4147-A177-3AD203B41FA5}">
                      <a16:colId xmlns:a16="http://schemas.microsoft.com/office/drawing/2014/main" xmlns="" val="1952139831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xmlns="" val="1747435955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xmlns="" val="58269957"/>
                    </a:ext>
                  </a:extLst>
                </a:gridCol>
                <a:gridCol w="638120">
                  <a:extLst>
                    <a:ext uri="{9D8B030D-6E8A-4147-A177-3AD203B41FA5}">
                      <a16:colId xmlns:a16="http://schemas.microsoft.com/office/drawing/2014/main" xmlns="" val="3640217337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352702814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5219815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367928031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21813436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1189187079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2384046406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xmlns="" val="25562916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置顶卡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催更符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喇叭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抽奖券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补签卡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用户后缀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全站包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主题包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阅读免广告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50159229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31465593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937211702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443305515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99336425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20419406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81995494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386217816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35720074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429FE5D-8CC7-486C-9829-FB7CD6204033}"/>
              </a:ext>
            </a:extLst>
          </p:cNvPr>
          <p:cNvSpPr/>
          <p:nvPr/>
        </p:nvSpPr>
        <p:spPr>
          <a:xfrm>
            <a:off x="4016252" y="957846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读者等级详情：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8960D1-9DA3-4948-B2AB-24C1AA56F48E}"/>
              </a:ext>
            </a:extLst>
          </p:cNvPr>
          <p:cNvSpPr/>
          <p:nvPr/>
        </p:nvSpPr>
        <p:spPr>
          <a:xfrm>
            <a:off x="4016252" y="260113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读者等级特权：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1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AE6EFBE-0451-4690-961B-1D7548473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082318"/>
            <a:ext cx="2392532" cy="561497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C1CD0AB4-3B29-4414-A9E8-17ECA2FD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58244"/>
              </p:ext>
            </p:extLst>
          </p:nvPr>
        </p:nvGraphicFramePr>
        <p:xfrm>
          <a:off x="4209625" y="1521177"/>
          <a:ext cx="7282463" cy="996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317">
                  <a:extLst>
                    <a:ext uri="{9D8B030D-6E8A-4147-A177-3AD203B41FA5}">
                      <a16:colId xmlns:a16="http://schemas.microsoft.com/office/drawing/2014/main" xmlns="" val="111165876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38890057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2362956866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xmlns="" val="1427241230"/>
                    </a:ext>
                  </a:extLst>
                </a:gridCol>
                <a:gridCol w="1457195">
                  <a:extLst>
                    <a:ext uri="{9D8B030D-6E8A-4147-A177-3AD203B41FA5}">
                      <a16:colId xmlns:a16="http://schemas.microsoft.com/office/drawing/2014/main" xmlns="" val="4230633750"/>
                    </a:ext>
                  </a:extLst>
                </a:gridCol>
              </a:tblGrid>
              <a:tr h="3486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自动续费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zh-CN" sz="1400" kern="100" dirty="0">
                          <a:effectLst/>
                        </a:rPr>
                        <a:t>个月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850896451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r>
                        <a:rPr lang="zh-CN" sz="1400" kern="10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94514844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299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34359694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F23D0DAC-51FE-4156-8B02-95C002942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0521"/>
              </p:ext>
            </p:extLst>
          </p:nvPr>
        </p:nvGraphicFramePr>
        <p:xfrm>
          <a:off x="4209625" y="3268338"/>
          <a:ext cx="7282464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412">
                  <a:extLst>
                    <a:ext uri="{9D8B030D-6E8A-4147-A177-3AD203B41FA5}">
                      <a16:colId xmlns:a16="http://schemas.microsoft.com/office/drawing/2014/main" xmlns="" val="3833305161"/>
                    </a:ext>
                  </a:extLst>
                </a:gridCol>
                <a:gridCol w="787412">
                  <a:extLst>
                    <a:ext uri="{9D8B030D-6E8A-4147-A177-3AD203B41FA5}">
                      <a16:colId xmlns:a16="http://schemas.microsoft.com/office/drawing/2014/main" xmlns="" val="136466803"/>
                    </a:ext>
                  </a:extLst>
                </a:gridCol>
                <a:gridCol w="1039349">
                  <a:extLst>
                    <a:ext uri="{9D8B030D-6E8A-4147-A177-3AD203B41FA5}">
                      <a16:colId xmlns:a16="http://schemas.microsoft.com/office/drawing/2014/main" xmlns="" val="1123370130"/>
                    </a:ext>
                  </a:extLst>
                </a:gridCol>
                <a:gridCol w="786535">
                  <a:extLst>
                    <a:ext uri="{9D8B030D-6E8A-4147-A177-3AD203B41FA5}">
                      <a16:colId xmlns:a16="http://schemas.microsoft.com/office/drawing/2014/main" xmlns="" val="2793416429"/>
                    </a:ext>
                  </a:extLst>
                </a:gridCol>
                <a:gridCol w="972633">
                  <a:extLst>
                    <a:ext uri="{9D8B030D-6E8A-4147-A177-3AD203B41FA5}">
                      <a16:colId xmlns:a16="http://schemas.microsoft.com/office/drawing/2014/main" xmlns="" val="2435983434"/>
                    </a:ext>
                  </a:extLst>
                </a:gridCol>
                <a:gridCol w="784779">
                  <a:extLst>
                    <a:ext uri="{9D8B030D-6E8A-4147-A177-3AD203B41FA5}">
                      <a16:colId xmlns:a16="http://schemas.microsoft.com/office/drawing/2014/main" xmlns="" val="195259733"/>
                    </a:ext>
                  </a:extLst>
                </a:gridCol>
                <a:gridCol w="738253">
                  <a:extLst>
                    <a:ext uri="{9D8B030D-6E8A-4147-A177-3AD203B41FA5}">
                      <a16:colId xmlns:a16="http://schemas.microsoft.com/office/drawing/2014/main" xmlns="" val="1126562119"/>
                    </a:ext>
                  </a:extLst>
                </a:gridCol>
                <a:gridCol w="710163">
                  <a:extLst>
                    <a:ext uri="{9D8B030D-6E8A-4147-A177-3AD203B41FA5}">
                      <a16:colId xmlns:a16="http://schemas.microsoft.com/office/drawing/2014/main" xmlns="" val="314819954"/>
                    </a:ext>
                  </a:extLst>
                </a:gridCol>
                <a:gridCol w="675928">
                  <a:extLst>
                    <a:ext uri="{9D8B030D-6E8A-4147-A177-3AD203B41FA5}">
                      <a16:colId xmlns:a16="http://schemas.microsoft.com/office/drawing/2014/main" xmlns="" val="32962557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类型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特权二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特权五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特权八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87451433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免费阅读包月库作品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订阅精选书八折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订阅出版书八折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开会员赠送礼包（推荐票</a:t>
                      </a:r>
                      <a:r>
                        <a:rPr lang="en-US" sz="1400" kern="100" dirty="0">
                          <a:effectLst/>
                        </a:rPr>
                        <a:t>*10</a:t>
                      </a:r>
                      <a:r>
                        <a:rPr lang="zh-CN" sz="1400" kern="100" dirty="0">
                          <a:effectLst/>
                        </a:rPr>
                        <a:t>，补签卡</a:t>
                      </a:r>
                      <a:r>
                        <a:rPr lang="en-US" sz="1400" kern="100" dirty="0">
                          <a:effectLst/>
                        </a:rPr>
                        <a:t>*3</a:t>
                      </a:r>
                      <a:r>
                        <a:rPr lang="zh-CN" sz="1400" kern="100" dirty="0">
                          <a:effectLst/>
                        </a:rPr>
                        <a:t>，喇叭</a:t>
                      </a:r>
                      <a:r>
                        <a:rPr lang="en-US" sz="1400" kern="100" dirty="0">
                          <a:effectLst/>
                        </a:rPr>
                        <a:t>*1</a:t>
                      </a:r>
                      <a:r>
                        <a:rPr lang="zh-CN" sz="1400" kern="100" dirty="0">
                          <a:effectLst/>
                        </a:rPr>
                        <a:t>，）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阅读页无广告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头像框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专属活动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开会员赠</a:t>
                      </a:r>
                      <a:r>
                        <a:rPr lang="en-US" sz="1400" kern="100">
                          <a:effectLst/>
                        </a:rPr>
                        <a:t>200</a:t>
                      </a:r>
                      <a:r>
                        <a:rPr lang="zh-CN" sz="1400" kern="100">
                          <a:effectLst/>
                        </a:rPr>
                        <a:t>代金券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181043184"/>
                  </a:ext>
                </a:extLst>
              </a:tr>
              <a:tr h="1493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免费阅读全站作品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每周一次道具礼包（推荐票</a:t>
                      </a:r>
                      <a:r>
                        <a:rPr lang="en-US" sz="1400" kern="100">
                          <a:effectLst/>
                        </a:rPr>
                        <a:t>*10</a:t>
                      </a:r>
                      <a:r>
                        <a:rPr lang="zh-CN" sz="1400" kern="100">
                          <a:effectLst/>
                        </a:rPr>
                        <a:t>，补签卡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，喇叭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，代金券</a:t>
                      </a:r>
                      <a:r>
                        <a:rPr lang="en-US" sz="1400" kern="100">
                          <a:effectLst/>
                        </a:rPr>
                        <a:t>*100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92645567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8319279-99CF-4A22-A25F-1AE08D3F7603}"/>
              </a:ext>
            </a:extLst>
          </p:cNvPr>
          <p:cNvSpPr/>
          <p:nvPr/>
        </p:nvSpPr>
        <p:spPr>
          <a:xfrm>
            <a:off x="4016252" y="112718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会员定价：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675F9E45-C6F1-4881-A1B0-A618C00B00A8}"/>
              </a:ext>
            </a:extLst>
          </p:cNvPr>
          <p:cNvSpPr/>
          <p:nvPr/>
        </p:nvSpPr>
        <p:spPr>
          <a:xfrm>
            <a:off x="4016252" y="2770464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会员特权：</a:t>
            </a:r>
            <a:endParaRPr lang="zh-CN" altLang="en-US" sz="1600" dirty="0"/>
          </a:p>
        </p:txBody>
      </p:sp>
      <p:sp>
        <p:nvSpPr>
          <p:cNvPr id="10" name="椭圆 9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3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E93A243-A2AF-44A6-88C3-FE46978D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1" y="1352956"/>
            <a:ext cx="2709472" cy="5418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31B78D8-6517-421E-BA18-A7E59BB35DB4}"/>
              </a:ext>
            </a:extLst>
          </p:cNvPr>
          <p:cNvSpPr/>
          <p:nvPr/>
        </p:nvSpPr>
        <p:spPr>
          <a:xfrm>
            <a:off x="4016252" y="1352955"/>
            <a:ext cx="69791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作品粉丝积分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用户通过对作品进行包括但不限于：订阅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行为时，可获得一定量的粉丝积分，粉丝积分累计到一定额度时，用户可获取该作品的粉丝等级称号。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83B7625-A503-4EC0-A449-1DBAB0A5001E}"/>
              </a:ext>
            </a:extLst>
          </p:cNvPr>
          <p:cNvSpPr/>
          <p:nvPr/>
        </p:nvSpPr>
        <p:spPr>
          <a:xfrm>
            <a:off x="4016252" y="2996240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45B76505-6074-4FF4-A456-C0DFA6271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59386"/>
              </p:ext>
            </p:extLst>
          </p:nvPr>
        </p:nvGraphicFramePr>
        <p:xfrm>
          <a:off x="4150360" y="3390830"/>
          <a:ext cx="7023946" cy="2761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1033">
                  <a:extLst>
                    <a:ext uri="{9D8B030D-6E8A-4147-A177-3AD203B41FA5}">
                      <a16:colId xmlns:a16="http://schemas.microsoft.com/office/drawing/2014/main" xmlns="" val="2691498961"/>
                    </a:ext>
                  </a:extLst>
                </a:gridCol>
                <a:gridCol w="2341033">
                  <a:extLst>
                    <a:ext uri="{9D8B030D-6E8A-4147-A177-3AD203B41FA5}">
                      <a16:colId xmlns:a16="http://schemas.microsoft.com/office/drawing/2014/main" xmlns="" val="952309216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xmlns="" val="1218381612"/>
                    </a:ext>
                  </a:extLst>
                </a:gridCol>
              </a:tblGrid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等级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积分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521957496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不可评论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45974420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见习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40448245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学徒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48599594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弟子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2000-4999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75114870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859487243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神尊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50000000-99999999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637022145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天尊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100000000-</a:t>
                      </a:r>
                      <a:r>
                        <a:rPr lang="zh-CN" sz="1400" kern="100">
                          <a:effectLst/>
                        </a:rPr>
                        <a:t>无限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728426343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77266A5-6EC9-4B3D-865B-176EA3862DAD}"/>
              </a:ext>
            </a:extLst>
          </p:cNvPr>
          <p:cNvSpPr/>
          <p:nvPr/>
        </p:nvSpPr>
        <p:spPr>
          <a:xfrm>
            <a:off x="4016252" y="6402569"/>
            <a:ext cx="6979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粉丝积分对应特权：评论背景、字体颜色、昵称后有标识、每周粉丝贡献榜首特殊显示等。</a:t>
            </a:r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3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运营理念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作者相关体系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作者专项道具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3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971121" y="1269500"/>
            <a:ext cx="4137148" cy="509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作者运营理念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给新人作者一个大神梦，以新作品自荐得票获取签约机会，让更多的新人作者写书时第一时间能想到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平台提供功能工具，并辅助提升读者规模、粉丝规模，帮助其提升为高级作者。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量身定制个性活动，推荐和引导读者，帮助作者发展站内粉丝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大神作者：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集公司之力，帮助大神打造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从轻衍生到改编影视游戏，发展站外粉丝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xmlns="" id="{1E42713D-434A-4720-8D7F-F4C9A7D4DFC5}"/>
              </a:ext>
            </a:extLst>
          </p:cNvPr>
          <p:cNvSpPr/>
          <p:nvPr/>
        </p:nvSpPr>
        <p:spPr>
          <a:xfrm>
            <a:off x="7725970" y="1635048"/>
            <a:ext cx="2141041" cy="1367603"/>
          </a:xfrm>
          <a:prstGeom prst="triangle">
            <a:avLst/>
          </a:prstGeom>
          <a:solidFill>
            <a:srgbClr val="EF52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大神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1600" dirty="0">
              <a:ln>
                <a:solidFill>
                  <a:srgbClr val="EF5229"/>
                </a:solidFill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xmlns="" id="{C13F72B9-7EA2-4C5E-9CE9-A2C870E8CAA8}"/>
              </a:ext>
            </a:extLst>
          </p:cNvPr>
          <p:cNvSpPr/>
          <p:nvPr/>
        </p:nvSpPr>
        <p:spPr>
          <a:xfrm>
            <a:off x="7177929" y="3017337"/>
            <a:ext cx="3214591" cy="801547"/>
          </a:xfrm>
          <a:prstGeom prst="trapezoid">
            <a:avLst>
              <a:gd name="adj" fmla="val 64607"/>
            </a:avLst>
          </a:prstGeom>
          <a:solidFill>
            <a:srgbClr val="EF8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高级作者</a:t>
            </a: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xmlns="" id="{59EDA4AC-E276-4D3C-96CC-470FF4CA48C8}"/>
              </a:ext>
            </a:extLst>
          </p:cNvPr>
          <p:cNvSpPr/>
          <p:nvPr/>
        </p:nvSpPr>
        <p:spPr>
          <a:xfrm>
            <a:off x="6634501" y="3809532"/>
            <a:ext cx="4272140" cy="768907"/>
          </a:xfrm>
          <a:prstGeom prst="trapezoid">
            <a:avLst>
              <a:gd name="adj" fmla="val 68021"/>
            </a:avLst>
          </a:prstGeom>
          <a:solidFill>
            <a:srgbClr val="48A1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中级作者</a:t>
            </a: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xmlns="" id="{71E85DDB-ED86-446F-8A25-F9B694AC31E6}"/>
              </a:ext>
            </a:extLst>
          </p:cNvPr>
          <p:cNvSpPr/>
          <p:nvPr/>
        </p:nvSpPr>
        <p:spPr>
          <a:xfrm>
            <a:off x="6166835" y="4578439"/>
            <a:ext cx="5231267" cy="768907"/>
          </a:xfrm>
          <a:prstGeom prst="trapezoid">
            <a:avLst>
              <a:gd name="adj" fmla="val 63104"/>
            </a:avLst>
          </a:prstGeom>
          <a:solidFill>
            <a:srgbClr val="466B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初级作者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6260E6E6-681A-47ED-A113-2754ABB7B079}"/>
              </a:ext>
            </a:extLst>
          </p:cNvPr>
          <p:cNvSpPr/>
          <p:nvPr/>
        </p:nvSpPr>
        <p:spPr>
          <a:xfrm>
            <a:off x="5345568" y="4569023"/>
            <a:ext cx="797472" cy="778323"/>
          </a:xfrm>
          <a:prstGeom prst="ellipse">
            <a:avLst/>
          </a:prstGeom>
          <a:noFill/>
          <a:ln w="38100">
            <a:solidFill>
              <a:srgbClr val="466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66B7E"/>
                </a:solidFill>
              </a:rPr>
              <a:t>01</a:t>
            </a:r>
            <a:endParaRPr lang="zh-CN" altLang="en-US" sz="2400" dirty="0">
              <a:solidFill>
                <a:srgbClr val="466B7E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B5A7A07B-B6BA-46F6-9458-0C1AACC6D7BE}"/>
              </a:ext>
            </a:extLst>
          </p:cNvPr>
          <p:cNvSpPr/>
          <p:nvPr/>
        </p:nvSpPr>
        <p:spPr>
          <a:xfrm>
            <a:off x="6025698" y="3652366"/>
            <a:ext cx="797473" cy="778324"/>
          </a:xfrm>
          <a:prstGeom prst="ellipse">
            <a:avLst/>
          </a:prstGeom>
          <a:noFill/>
          <a:ln w="38100">
            <a:solidFill>
              <a:srgbClr val="48A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8A1A9"/>
                </a:solidFill>
              </a:rPr>
              <a:t>02</a:t>
            </a:r>
            <a:endParaRPr lang="zh-CN" altLang="en-US" sz="2400" dirty="0">
              <a:solidFill>
                <a:srgbClr val="48A1A9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35386C21-246B-496B-B4EB-1198105103FF}"/>
              </a:ext>
            </a:extLst>
          </p:cNvPr>
          <p:cNvSpPr/>
          <p:nvPr/>
        </p:nvSpPr>
        <p:spPr>
          <a:xfrm>
            <a:off x="6589917" y="2770875"/>
            <a:ext cx="821268" cy="801547"/>
          </a:xfrm>
          <a:prstGeom prst="ellipse">
            <a:avLst/>
          </a:prstGeom>
          <a:noFill/>
          <a:ln w="38100">
            <a:solidFill>
              <a:srgbClr val="EF8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8027"/>
                </a:solidFill>
              </a:rPr>
              <a:t>03</a:t>
            </a:r>
            <a:endParaRPr lang="zh-CN" altLang="en-US" sz="2400" dirty="0">
              <a:solidFill>
                <a:srgbClr val="EF8027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5CBF3751-1CF1-45D8-BD7B-AEFAF4A8E214}"/>
              </a:ext>
            </a:extLst>
          </p:cNvPr>
          <p:cNvSpPr/>
          <p:nvPr/>
        </p:nvSpPr>
        <p:spPr>
          <a:xfrm>
            <a:off x="7324787" y="1833363"/>
            <a:ext cx="821268" cy="801547"/>
          </a:xfrm>
          <a:prstGeom prst="ellipse">
            <a:avLst/>
          </a:prstGeom>
          <a:noFill/>
          <a:ln w="38100">
            <a:solidFill>
              <a:srgbClr val="EF5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5229"/>
                </a:solidFill>
              </a:rPr>
              <a:t>04</a:t>
            </a:r>
            <a:endParaRPr lang="zh-CN" altLang="en-US" sz="2400" dirty="0">
              <a:solidFill>
                <a:srgbClr val="EF5229"/>
              </a:solidFill>
            </a:endParaRPr>
          </a:p>
        </p:txBody>
      </p:sp>
      <p:sp>
        <p:nvSpPr>
          <p:cNvPr id="24" name="箭头: 右 11">
            <a:extLst>
              <a:ext uri="{FF2B5EF4-FFF2-40B4-BE49-F238E27FC236}">
                <a16:creationId xmlns:a16="http://schemas.microsoft.com/office/drawing/2014/main" xmlns="" id="{9F22D328-86DD-4FED-9AEF-0DD7251D0416}"/>
              </a:ext>
            </a:extLst>
          </p:cNvPr>
          <p:cNvSpPr/>
          <p:nvPr/>
        </p:nvSpPr>
        <p:spPr>
          <a:xfrm rot="14223132">
            <a:off x="9851055" y="3334592"/>
            <a:ext cx="2302675" cy="347525"/>
          </a:xfrm>
          <a:prstGeom prst="rightArrow">
            <a:avLst>
              <a:gd name="adj1" fmla="val 50000"/>
              <a:gd name="adj2" fmla="val 80759"/>
            </a:avLst>
          </a:prstGeom>
          <a:solidFill>
            <a:srgbClr val="FF5B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8"/>
            <a:ext cx="4154081" cy="337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写作功能：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为作者提供创作平台，随时随地，随心创作。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作品管理：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无需登录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端，打开手机即可进行创作、作品管理，调整章节顺序，参加爆更活动。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订阅数、红包打赏、点击数、收藏数、追更数、签约票等详情，打开手机即可查看明细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27ECCE8-9F34-4059-B7C5-5268C26B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31" y="897466"/>
            <a:ext cx="2345336" cy="4690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57666CE-61A4-4DE4-ABE5-488007FE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91" y="897466"/>
            <a:ext cx="2351461" cy="469067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7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362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（作家学院）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青训班：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一对一点评辅导班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商写入门班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基础写作班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精英学院：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存稿特训班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创作研究学院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5">
            <a:extLst>
              <a:ext uri="{FF2B5EF4-FFF2-40B4-BE49-F238E27FC236}">
                <a16:creationId xmlns:a16="http://schemas.microsoft.com/office/drawing/2014/main" xmlns="" id="{67932FD1-6524-48E7-9CCB-02DB506F04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9071" y="1230863"/>
            <a:ext cx="5707348" cy="3821535"/>
          </a:xfrm>
          <a:prstGeom prst="rect">
            <a:avLst/>
          </a:prstGeom>
          <a:noFill/>
          <a:ln w="3492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A600342-B6A0-4652-A953-4E36524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12" y="1356527"/>
            <a:ext cx="5332665" cy="349935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7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4.81481E-6 L 0.04492 0.0002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1E5A30D-2CBF-4A84-AF47-FDE5CACB0386}"/>
              </a:ext>
            </a:extLst>
          </p:cNvPr>
          <p:cNvSpPr/>
          <p:nvPr/>
        </p:nvSpPr>
        <p:spPr>
          <a:xfrm>
            <a:off x="4016252" y="1106723"/>
            <a:ext cx="6979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作品勋章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作品达到一定条件之后可以开启的勋章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部分勋章开启时会有道具、挂件等奖励。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3B25F22-2379-4AA9-9C28-65679687888A}"/>
              </a:ext>
            </a:extLst>
          </p:cNvPr>
          <p:cNvSpPr/>
          <p:nvPr/>
        </p:nvSpPr>
        <p:spPr>
          <a:xfrm>
            <a:off x="4016252" y="2330194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6FBF726B-FE8B-47A2-9D19-98F4B776F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53072"/>
              </p:ext>
            </p:extLst>
          </p:nvPr>
        </p:nvGraphicFramePr>
        <p:xfrm>
          <a:off x="4115982" y="2980964"/>
          <a:ext cx="7159255" cy="3645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851">
                  <a:extLst>
                    <a:ext uri="{9D8B030D-6E8A-4147-A177-3AD203B41FA5}">
                      <a16:colId xmlns:a16="http://schemas.microsoft.com/office/drawing/2014/main" xmlns="" val="2000189633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321643972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3337082771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204136880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xmlns="" val="1703620605"/>
                    </a:ext>
                  </a:extLst>
                </a:gridCol>
              </a:tblGrid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达成条件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奖励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92087573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超长待机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更新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30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175760948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码字王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365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77298606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爆肝达人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日更</a:t>
                      </a:r>
                      <a:r>
                        <a:rPr lang="en-US" sz="1400" kern="100">
                          <a:effectLst/>
                        </a:rPr>
                        <a:t>10</a:t>
                      </a:r>
                      <a:r>
                        <a:rPr lang="zh-CN" sz="1400" kern="100">
                          <a:effectLst/>
                        </a:rPr>
                        <a:t>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11776045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爱心收割机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收藏达到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81319851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第一桶金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第一次收到打赏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89401199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日进万金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单日收到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元打赏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20135329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至尊王者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点击破亿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2441550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</a:t>
                      </a:r>
                      <a:r>
                        <a:rPr lang="zh-CN" sz="1400" kern="100">
                          <a:effectLst/>
                        </a:rPr>
                        <a:t>位出道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暂无推荐票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378691040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红色印钞机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红包榜第一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26795556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叨逼刀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条评论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067718830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百舵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粉丝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舵主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742791013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盟主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138153871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天仙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xmlns="" val="287751592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7EC8A8B-3019-4264-8B6C-D4E62FB1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" y="1225518"/>
            <a:ext cx="2936875" cy="565770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0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作者等级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（杜亮完成）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4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24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互动连接读者作者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743597" y="1943107"/>
            <a:ext cx="104484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以拉新为目标，新手作者与读者互动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以活跃为目标，读者与读者之间互动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以粉丝为目标，读者与签约作者以及大神之间的互动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3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48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月用户充值金额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9851" y="82972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去重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0000" y="4108188"/>
            <a:ext cx="10539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用户充值波动明显，免登陆调整后付费额增加，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月活动影响充值高峰，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月受劫持影响有所下降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用户充值额未受访问用户减少影响，受活动影响波动较大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安卓用户充值波动，整体未出现显著增长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苹果用户付费金额有一定幅度的增长，用户质量有所提升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300518"/>
              </p:ext>
            </p:extLst>
          </p:nvPr>
        </p:nvGraphicFramePr>
        <p:xfrm>
          <a:off x="6698258" y="1125359"/>
          <a:ext cx="5225040" cy="2724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77415"/>
              </p:ext>
            </p:extLst>
          </p:nvPr>
        </p:nvGraphicFramePr>
        <p:xfrm>
          <a:off x="590969" y="1106723"/>
          <a:ext cx="56688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5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E8D3D0A-A917-47B3-87F3-AC053A5CD540}"/>
              </a:ext>
            </a:extLst>
          </p:cNvPr>
          <p:cNvSpPr/>
          <p:nvPr/>
        </p:nvSpPr>
        <p:spPr>
          <a:xfrm>
            <a:off x="1344023" y="3806650"/>
            <a:ext cx="60543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的定位是原创生态平台，在优秀作者和大神作者对比阅文不足的情况下，应注重新人作者的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功能因此而诞生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新手作者一个大神梦以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新作品自荐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来促进新作者与用户之间的沟通，同时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鼓励新人作者邀请好友投票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实现签约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44023" y="1230668"/>
            <a:ext cx="91078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功能，各家对作者用户的培养逐渐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崛起：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旗在对新作者的培养上增加了原创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版块；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文因为其作者优势，因此在培养上将中心全部放在优秀作者和大神作者身上，例如：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阅读增加了大神说，语音的形式连动读者与作者；</a:t>
            </a:r>
          </a:p>
        </p:txBody>
      </p:sp>
    </p:spTree>
    <p:extLst>
      <p:ext uri="{BB962C8B-B14F-4D97-AF65-F5344CB8AC3E}">
        <p14:creationId xmlns:p14="http://schemas.microsoft.com/office/powerpoint/2010/main" val="10072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09" y="1384070"/>
            <a:ext cx="2438400" cy="48768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63426" y="1341504"/>
            <a:ext cx="4519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作品新书期：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未签约作品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签约未满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天的作品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作品自荐：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作者可以在手机端推荐自己的新作品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新作者的自荐通过一定规则展示在新手村中，以此来增加新作者自荐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作品的曝光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3426" y="3973868"/>
            <a:ext cx="4519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目前月活跃作品中，约</a:t>
            </a:r>
            <a:r>
              <a:rPr lang="en-US" altLang="zh-CN" sz="14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1.5w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的未签约作品，通过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新书自荐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功能，可提供给未签约作品展示平台，将现有未签约作者拉到客户端中；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73" y="1384070"/>
            <a:ext cx="2421505" cy="484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新手作者与读者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23" y="1413164"/>
            <a:ext cx="2421505" cy="484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65" y="1413164"/>
            <a:ext cx="2421505" cy="4843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63426" y="1341504"/>
            <a:ext cx="4519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签约展示：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通过签约票于网站签约的作品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签约票排行将展示在这里，从而起到榜样作品，调动新人作者的积极性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每个用户会享有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用户多张）的签约票，可以为自己支持的作品投票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平台签约：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签约票排名靠前的作品可以与平台签约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23" y="1413164"/>
            <a:ext cx="2438400" cy="4876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63426" y="4233680"/>
            <a:ext cx="45801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功能，引导新人作者邀请好友为其投票，促进作者与读者的互动，同时达到拉新目的。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为平台带来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10W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用户，同时起到为原创生态平台培养新作者的目的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8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6820" y="3724968"/>
            <a:ext cx="73740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综合作者读者，读者与读者之间的互动需求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重构方面，提供以下功能：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星球广场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（作品星球、横向星球）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26820" y="1400183"/>
            <a:ext cx="9984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功能除了书旗以外，各家都在朝着互动社区分方向尝试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、起点有书单、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点点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圈、专栏等功能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、掌阅有书友圈、专栏号等功能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、追书神器以论坛的形式来衍生社交功能</a:t>
            </a:r>
            <a:endParaRPr lang="en-US" altLang="zh-CN" sz="14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因此，在大方向上社交互动是趋势，</a:t>
            </a:r>
            <a:r>
              <a:rPr lang="en-US" altLang="zh-CN" sz="14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定位原创生态平台，因此 在研究社区功能时需考虑作者站内粉丝运营相关功能。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6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81" y="1613364"/>
            <a:ext cx="2247900" cy="4495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35" y="1613364"/>
            <a:ext cx="2249376" cy="44987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81" y="1613363"/>
            <a:ext cx="2247900" cy="4495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21451" y="1679865"/>
            <a:ext cx="4777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星球：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原作品评论区内容经过一定规则过滤后放在星球里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每部作品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一个星球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原评论区管理员变成星球管理员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运营可在后台增加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横向星球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每个用户也会有自己的星球（主页）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作者星球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相对特殊</a:t>
            </a:r>
          </a:p>
        </p:txBody>
      </p:sp>
      <p:sp>
        <p:nvSpPr>
          <p:cNvPr id="7" name="矩形 6"/>
          <p:cNvSpPr/>
          <p:nvPr/>
        </p:nvSpPr>
        <p:spPr>
          <a:xfrm>
            <a:off x="6421451" y="2956298"/>
            <a:ext cx="3818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星球包含的帖子类型</a:t>
            </a:r>
            <a:r>
              <a:rPr lang="zh-CN" altLang="en-US" sz="1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贴（原作品书评）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话题贴（用户可参与话题）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投票贴（可发起投票）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众筹贴（后期可能性创新贴）</a:t>
            </a:r>
          </a:p>
        </p:txBody>
      </p:sp>
      <p:sp>
        <p:nvSpPr>
          <p:cNvPr id="10" name="矩形 9"/>
          <p:cNvSpPr/>
          <p:nvPr/>
        </p:nvSpPr>
        <p:spPr>
          <a:xfrm>
            <a:off x="6421451" y="4428607"/>
            <a:ext cx="4777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作品星球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横向话题星球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将读者与读者联系起来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作者星球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将作者与读者联系起来，让作者更多的参与站内粉丝运营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513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81" y="1613364"/>
            <a:ext cx="2247900" cy="4495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7" y="1613363"/>
            <a:ext cx="2247900" cy="44957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51913" y="1106723"/>
            <a:ext cx="60239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话题与星球平级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话题需后台运营人员手动创建或用户自主创建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话题需要关联分类or星球（分类、星球id，选id有数量限制）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用户在星球创建话题时自动关联上该星球，若该星球为作品星球，则关联上该作品分类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用户在其他横向星球以及作者星球创建话题时，话题关联改星球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用户在广场创建话题时，关联他自己的个人星球</a:t>
            </a:r>
          </a:p>
        </p:txBody>
      </p:sp>
    </p:spTree>
    <p:extLst>
      <p:ext uri="{BB962C8B-B14F-4D97-AF65-F5344CB8AC3E}">
        <p14:creationId xmlns:p14="http://schemas.microsoft.com/office/powerpoint/2010/main" val="25739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读者与读者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2200" y="1106723"/>
            <a:ext cx="486222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关注喜爱的星球，在星球中发布精彩书评或话题，为提升星球排名贡献力量。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热门星球：按星球总积分排名，最多显示前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发帖数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帖子回复数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帖子点赞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创建话题数（需审核通过）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增加互动版块后，前期仍需运营人员产出优质内容，引导用户浏览或进行点赞等简单参与，再用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等方式引导用户进行内容产出，继而达到互动目的，由此还可以提高用户留存，对照其他家竞品均值，预计能提高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D868D99-ACEC-4BFE-B840-EE823F06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733" y="1276340"/>
            <a:ext cx="2353733" cy="44941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AD52B19-CB0C-40E1-BABC-79C3EA4E14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58" y="1274699"/>
            <a:ext cx="22479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69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读者与签约大神之间的互动（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杜亮完成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9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05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37308"/>
              </p:ext>
            </p:extLst>
          </p:nvPr>
        </p:nvGraphicFramePr>
        <p:xfrm>
          <a:off x="518595" y="1150265"/>
          <a:ext cx="5606287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662398"/>
              </p:ext>
            </p:extLst>
          </p:nvPr>
        </p:nvGraphicFramePr>
        <p:xfrm>
          <a:off x="6449913" y="1150265"/>
          <a:ext cx="52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椭圆 5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405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月用户付费用户数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822" y="4051744"/>
            <a:ext cx="1066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免登陆调整后付费用户数增加明显，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789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月受劫持影响付费用户数下降明显，但由于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ARPU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提升，收入影响不大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付费用户数日均变化幅度很小，月总数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安卓日均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费用户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月开始逐渐下降。月付费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月下降了一半，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月开始触底反弹，但增长幅度不大，分析是因为用户结构发生了变化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苹果用户日均付费用户数波动，月充值总数前三月高，后面波动。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前三个月付费率提升，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月相对稳定，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月新用户增加付费率下降。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2246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重构后的产品功能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E8D3D0A-A917-47B3-87F3-AC053A5CD540}"/>
              </a:ext>
            </a:extLst>
          </p:cNvPr>
          <p:cNvSpPr/>
          <p:nvPr/>
        </p:nvSpPr>
        <p:spPr>
          <a:xfrm>
            <a:off x="7143782" y="1596283"/>
            <a:ext cx="4091485" cy="468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书中自有黄金屋，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阅读，会让你获得更多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每日自己的阅读时长可兑换现金奖励；封顶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分钟。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邀请的好友前七天阅读时长全部作为邀请者奖励金，并且好友前七日无封顶时间，读的越多奖励越多；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第一步先换代金券测试效果，后期改成可提现现金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E1B7D7E-4F74-421D-967B-3F7B32B35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666" y="1394823"/>
            <a:ext cx="2724597" cy="4860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5C88603-C768-4F97-A474-ABF186C36C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68" y="1394823"/>
            <a:ext cx="2765840" cy="48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4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内  容</a:t>
            </a:r>
          </a:p>
        </p:txBody>
      </p:sp>
      <p:sp>
        <p:nvSpPr>
          <p:cNvPr id="8" name="矩形 7"/>
          <p:cNvSpPr/>
          <p:nvPr/>
        </p:nvSpPr>
        <p:spPr>
          <a:xfrm>
            <a:off x="4819993" y="2775919"/>
            <a:ext cx="156966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作品分析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驻站作者分析</a:t>
            </a:r>
          </a:p>
        </p:txBody>
      </p:sp>
    </p:spTree>
    <p:extLst>
      <p:ext uri="{BB962C8B-B14F-4D97-AF65-F5344CB8AC3E}">
        <p14:creationId xmlns:p14="http://schemas.microsoft.com/office/powerpoint/2010/main" val="8484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8794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作品数量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规模（从客户端搜索和书库那里找，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站也有一些数据）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20634"/>
              </p:ext>
            </p:extLst>
          </p:nvPr>
        </p:nvGraphicFramePr>
        <p:xfrm>
          <a:off x="1344023" y="925600"/>
          <a:ext cx="9594701" cy="37074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5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56118"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男生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女生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出版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61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180571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9152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24421</a:t>
                      </a:r>
                    </a:p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7460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可见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410273560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起点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1035854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58528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36601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1488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415440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23581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46338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44868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44553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222587096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QQ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掌</a:t>
                      </a:r>
                      <a:r>
                        <a:rPr lang="zh-CN" altLang="en-US" sz="1100" b="0" u="none" strike="noStrike" dirty="0" smtClean="0">
                          <a:effectLst/>
                        </a:rPr>
                        <a:t>阅（自有量）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10080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r>
                        <a:rPr lang="en-US" altLang="zh-CN" sz="1100" b="0" u="none" strike="noStrike" dirty="0" smtClean="0">
                          <a:effectLst/>
                        </a:rPr>
                        <a:t>13200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126000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书</a:t>
                      </a:r>
                      <a:r>
                        <a:rPr lang="zh-CN" altLang="en-US" sz="1100" b="0" u="none" strike="noStrike" dirty="0" smtClean="0">
                          <a:effectLst/>
                        </a:rPr>
                        <a:t>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err="1" smtClean="0">
                          <a:effectLst/>
                        </a:rPr>
                        <a:t>10w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追书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24380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12760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smtClean="0">
                          <a:effectLst/>
                        </a:rPr>
                        <a:t>7300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50F7EE1-C0CE-41FA-88E8-6EFAE8DE27FD}"/>
              </a:ext>
            </a:extLst>
          </p:cNvPr>
          <p:cNvSpPr txBox="1"/>
          <p:nvPr/>
        </p:nvSpPr>
        <p:spPr>
          <a:xfrm>
            <a:off x="1344023" y="4710194"/>
            <a:ext cx="1046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从数据量看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男女频网文小说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方面，阅文的作品总数处于优势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出版书量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上，掌阅自有出版作品量最高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书在作品量上没有太大的优势，但可能汇聚了各家的精品作品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相比竞品，</a:t>
            </a: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在自有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量上，具有一定的优势，但三方作品优势不足，需扩充第三方作品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1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受推广力度加大的影响，阅读用户持续增长。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，新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用户的阅读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转化率相对较低，需控制不能持续下降。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258C6E5D-36E9-4792-ABFC-B06D4CAE7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808844"/>
              </p:ext>
            </p:extLst>
          </p:nvPr>
        </p:nvGraphicFramePr>
        <p:xfrm>
          <a:off x="1153197" y="1116319"/>
          <a:ext cx="4036786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37FFF8DC-BCAA-4EC5-A456-5CDE3FC32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780909"/>
              </p:ext>
            </p:extLst>
          </p:nvPr>
        </p:nvGraphicFramePr>
        <p:xfrm>
          <a:off x="5700849" y="1116319"/>
          <a:ext cx="5636760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5852019" y="4431641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阅读付费图书但未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值用户占比有所增高，总体内容对用户的吸引力有所下降，但表现不十分明显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月数据异常原因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9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月之前。</a:t>
            </a:r>
            <a:endParaRPr lang="en-US" altLang="zh-C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有所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，新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用户的阅读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转化率相对较低，需控制不能持续下降。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693748"/>
              </p:ext>
            </p:extLst>
          </p:nvPr>
        </p:nvGraphicFramePr>
        <p:xfrm>
          <a:off x="580913" y="713779"/>
          <a:ext cx="4894729" cy="3578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76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19F67DD-5A42-435F-AFFA-C17A3E0F057C}"/>
              </a:ext>
            </a:extLst>
          </p:cNvPr>
          <p:cNvSpPr/>
          <p:nvPr/>
        </p:nvSpPr>
        <p:spPr>
          <a:xfrm>
            <a:off x="854392" y="5664737"/>
            <a:ext cx="10483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：站内到达书阅读页面的用户增加，表明日活和新用户的增加，而日均阅读占日活比例却在下降，说明新用户的阅读转化率比较低。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：在用户运营这一块，对于新用户重点运营。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258C6E5D-36E9-4792-ABFC-B06D4CAE73B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00995" y="931653"/>
          <a:ext cx="8660921" cy="4477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3785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E6DAB4-7E9A-493B-B183-2367361B9532}"/>
              </a:ext>
            </a:extLst>
          </p:cNvPr>
          <p:cNvSpPr txBox="1"/>
          <p:nvPr/>
        </p:nvSpPr>
        <p:spPr>
          <a:xfrm>
            <a:off x="1093127" y="5762445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sz="1400" dirty="0"/>
              <a:t>：用户未充值占比逐渐增高。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：通过未充值人数占比增加可以看出，书内容存在的问题，书的转化率低（例如收费章节的不合适）等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37FFF8DC-BCAA-4EC5-A456-5CDE3FC32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52550" y="1106723"/>
          <a:ext cx="9275194" cy="444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255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1B582955-27D8-41B1-9C80-0877911855F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3425" y="726715"/>
          <a:ext cx="8185150" cy="4985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Worksheet" r:id="rId3" imgW="8185228" imgH="6083254" progId="Excel.Sheet.12">
                  <p:embed/>
                </p:oleObj>
              </mc:Choice>
              <mc:Fallback>
                <p:oleObj name="Worksheet" r:id="rId3" imgW="8185228" imgH="60832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425" y="726715"/>
                        <a:ext cx="8185150" cy="4985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2857453-13FC-4004-A6B2-A7DBD165A113}"/>
              </a:ext>
            </a:extLst>
          </p:cNvPr>
          <p:cNvSpPr txBox="1"/>
          <p:nvPr/>
        </p:nvSpPr>
        <p:spPr>
          <a:xfrm>
            <a:off x="1668544" y="5806911"/>
            <a:ext cx="91438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分析：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18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</a:t>
            </a:r>
            <a:r>
              <a:rPr lang="en-US" altLang="zh-CN" sz="1400" dirty="0"/>
              <a:t>-9</a:t>
            </a:r>
            <a:r>
              <a:rPr lang="zh-CN" altLang="en-US" sz="1400" dirty="0"/>
              <a:t>月有下降趋势的作品共</a:t>
            </a:r>
            <a:r>
              <a:rPr lang="en-US" altLang="zh-CN" sz="1400" dirty="0"/>
              <a:t>36</a:t>
            </a:r>
            <a:r>
              <a:rPr lang="zh-CN" altLang="en-US" sz="1400" dirty="0"/>
              <a:t>本，其中完结书</a:t>
            </a:r>
            <a:r>
              <a:rPr lang="en-US" altLang="zh-CN" sz="1400" dirty="0"/>
              <a:t>15</a:t>
            </a:r>
            <a:r>
              <a:rPr lang="zh-CN" altLang="en-US" sz="1400" dirty="0"/>
              <a:t>本（包含</a:t>
            </a:r>
            <a:r>
              <a:rPr lang="en-US" altLang="zh-CN" sz="1400" dirty="0"/>
              <a:t>《</a:t>
            </a:r>
            <a:r>
              <a:rPr lang="zh-CN" altLang="en-US" sz="1400" dirty="0"/>
              <a:t>元尊</a:t>
            </a:r>
            <a:r>
              <a:rPr lang="en-US" altLang="zh-CN" sz="1400" dirty="0"/>
              <a:t>》</a:t>
            </a:r>
            <a:r>
              <a:rPr lang="zh-CN" altLang="en-US" sz="1400" dirty="0"/>
              <a:t>合约到期下架），连载书</a:t>
            </a:r>
            <a:r>
              <a:rPr lang="en-US" altLang="zh-CN" sz="1400" dirty="0"/>
              <a:t>11</a:t>
            </a:r>
            <a:r>
              <a:rPr lang="zh-CN" altLang="en-US" sz="1400" dirty="0"/>
              <a:t>本。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、对比</a:t>
            </a:r>
            <a:r>
              <a:rPr lang="en-US" altLang="zh-CN" sz="1400" dirty="0"/>
              <a:t>5</a:t>
            </a:r>
            <a:r>
              <a:rPr lang="zh-CN" altLang="en-US" sz="1400" dirty="0"/>
              <a:t>月份和</a:t>
            </a:r>
            <a:r>
              <a:rPr lang="en-US" altLang="zh-CN" sz="1400" dirty="0"/>
              <a:t>9</a:t>
            </a:r>
            <a:r>
              <a:rPr lang="zh-CN" altLang="en-US" sz="1400" dirty="0"/>
              <a:t>月份单月，完结书下降总额为：</a:t>
            </a:r>
            <a:r>
              <a:rPr lang="en-US" altLang="zh-CN" sz="1400" dirty="0"/>
              <a:t>11.5</a:t>
            </a:r>
            <a:r>
              <a:rPr lang="zh-CN" altLang="en-US" sz="1400" dirty="0"/>
              <a:t>万左右，连载书下降总额为：</a:t>
            </a:r>
            <a:r>
              <a:rPr lang="en-US" altLang="zh-CN" sz="1400" dirty="0"/>
              <a:t>14.2</a:t>
            </a:r>
            <a:r>
              <a:rPr lang="zh-CN" altLang="en-US" sz="1400" dirty="0"/>
              <a:t>万。总下降：</a:t>
            </a:r>
            <a:r>
              <a:rPr lang="en-US" altLang="zh-CN" sz="1400" dirty="0"/>
              <a:t>25.7</a:t>
            </a:r>
            <a:r>
              <a:rPr lang="zh-CN" altLang="en-US" sz="1400" dirty="0"/>
              <a:t>万左右。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AF8042E-0A1C-479F-9A8C-FB95CDDA25BE}"/>
              </a:ext>
            </a:extLst>
          </p:cNvPr>
          <p:cNvSpPr txBox="1"/>
          <p:nvPr/>
        </p:nvSpPr>
        <p:spPr>
          <a:xfrm>
            <a:off x="4458878" y="348792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</p:spTree>
    <p:extLst>
      <p:ext uri="{BB962C8B-B14F-4D97-AF65-F5344CB8AC3E}">
        <p14:creationId xmlns:p14="http://schemas.microsoft.com/office/powerpoint/2010/main" val="4181312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DF892B4A-6565-4E4C-BBC1-9456C22261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28665" y="1602213"/>
          <a:ext cx="751205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Worksheet" r:id="rId3" imgW="7512180" imgH="2730315" progId="Excel.Sheet.12">
                  <p:embed/>
                </p:oleObj>
              </mc:Choice>
              <mc:Fallback>
                <p:oleObj name="Worksheet" r:id="rId3" imgW="7512180" imgH="27303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665" y="1602213"/>
                        <a:ext cx="751205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F37A5C7-86AA-49F7-9359-24D0A04181EB}"/>
              </a:ext>
            </a:extLst>
          </p:cNvPr>
          <p:cNvSpPr txBox="1"/>
          <p:nvPr/>
        </p:nvSpPr>
        <p:spPr>
          <a:xfrm>
            <a:off x="3271100" y="537328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3227796-23EB-4B0B-A4AA-97666D0CA4B1}"/>
              </a:ext>
            </a:extLst>
          </p:cNvPr>
          <p:cNvSpPr txBox="1"/>
          <p:nvPr/>
        </p:nvSpPr>
        <p:spPr>
          <a:xfrm>
            <a:off x="1399041" y="4717178"/>
            <a:ext cx="9393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分析：</a:t>
            </a:r>
            <a:endParaRPr lang="en-US" altLang="zh-CN" sz="1600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5</a:t>
            </a:r>
            <a:r>
              <a:rPr lang="zh-CN" altLang="en-US" sz="1600" dirty="0"/>
              <a:t>月</a:t>
            </a:r>
            <a:r>
              <a:rPr lang="en-US" altLang="zh-CN" sz="1600" dirty="0"/>
              <a:t>-9</a:t>
            </a:r>
            <a:r>
              <a:rPr lang="zh-CN" altLang="en-US" sz="1600" dirty="0"/>
              <a:t>月持续上涨作品</a:t>
            </a:r>
            <a:r>
              <a:rPr lang="en-US" altLang="zh-CN" sz="1600" dirty="0"/>
              <a:t>8</a:t>
            </a:r>
            <a:r>
              <a:rPr lang="zh-CN" altLang="en-US" sz="1600" dirty="0"/>
              <a:t>本，连载书</a:t>
            </a:r>
            <a:r>
              <a:rPr lang="en-US" altLang="zh-CN" sz="1600" dirty="0"/>
              <a:t>6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3.8</a:t>
            </a:r>
            <a:r>
              <a:rPr lang="zh-CN" altLang="en-US" sz="1600" dirty="0"/>
              <a:t>万左右。完结书</a:t>
            </a:r>
            <a:r>
              <a:rPr lang="en-US" altLang="zh-CN" sz="1600" dirty="0"/>
              <a:t>2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1.5</a:t>
            </a:r>
            <a:r>
              <a:rPr lang="zh-CN" altLang="en-US" sz="1600" dirty="0"/>
              <a:t>万左右。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dirty="0"/>
              <a:t>5-9</a:t>
            </a:r>
            <a:r>
              <a:rPr lang="zh-CN" altLang="en-US" sz="1600" dirty="0"/>
              <a:t>月份上架书中只有</a:t>
            </a:r>
            <a:r>
              <a:rPr lang="en-US" altLang="zh-CN" sz="1600" dirty="0"/>
              <a:t>2</a:t>
            </a:r>
            <a:r>
              <a:rPr lang="zh-CN" altLang="en-US" sz="1600" dirty="0"/>
              <a:t>本书进入全站订阅前</a:t>
            </a:r>
            <a:r>
              <a:rPr lang="en-US" altLang="zh-CN" sz="1600" dirty="0"/>
              <a:t>50</a:t>
            </a:r>
            <a:r>
              <a:rPr lang="zh-CN" altLang="en-US" sz="1600" dirty="0"/>
              <a:t>，分别是</a:t>
            </a:r>
            <a:r>
              <a:rPr lang="en-US" altLang="zh-CN" sz="1600" dirty="0"/>
              <a:t>《</a:t>
            </a:r>
            <a:r>
              <a:rPr lang="zh-CN" altLang="en-US" sz="1600" dirty="0"/>
              <a:t>近战狂兵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1.3</a:t>
            </a:r>
            <a:r>
              <a:rPr lang="zh-CN" altLang="en-US" sz="1600" dirty="0"/>
              <a:t>万，</a:t>
            </a:r>
            <a:endParaRPr lang="en-US" altLang="zh-CN" sz="1600" dirty="0"/>
          </a:p>
          <a:p>
            <a:r>
              <a:rPr lang="zh-CN" altLang="en-US" sz="1600" dirty="0"/>
              <a:t>和</a:t>
            </a:r>
            <a:r>
              <a:rPr lang="en-US" altLang="zh-CN" sz="1600" dirty="0"/>
              <a:t>《</a:t>
            </a:r>
            <a:r>
              <a:rPr lang="zh-CN" altLang="en-US" sz="1600" dirty="0"/>
              <a:t>我在泰国开店卖佛牌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3839</a:t>
            </a:r>
            <a:r>
              <a:rPr lang="zh-CN" altLang="en-US" sz="1600" dirty="0"/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792375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xmlns="" id="{4A39976B-51D8-41FE-B591-C225B34FD19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25325" y="1109193"/>
          <a:ext cx="7048107" cy="401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F4227E2-87CB-4867-BECB-7AEEF14F4DC4}"/>
              </a:ext>
            </a:extLst>
          </p:cNvPr>
          <p:cNvSpPr txBox="1"/>
          <p:nvPr/>
        </p:nvSpPr>
        <p:spPr>
          <a:xfrm>
            <a:off x="1643865" y="5455577"/>
            <a:ext cx="989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分析：从上架作品数量上来看</a:t>
            </a:r>
            <a:r>
              <a:rPr lang="en-US" altLang="zh-CN" dirty="0"/>
              <a:t>18</a:t>
            </a:r>
            <a:r>
              <a:rPr lang="zh-CN" altLang="en-US" dirty="0"/>
              <a:t>年上架作品数量有所增加，但上架作品的订阅收入却没有增加。</a:t>
            </a:r>
          </a:p>
        </p:txBody>
      </p:sp>
    </p:spTree>
    <p:extLst>
      <p:ext uri="{BB962C8B-B14F-4D97-AF65-F5344CB8AC3E}">
        <p14:creationId xmlns:p14="http://schemas.microsoft.com/office/powerpoint/2010/main" val="133512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55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客户端发展日留存情况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25485" y="448310"/>
            <a:ext cx="359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注：首日访问为</a:t>
            </a:r>
            <a:r>
              <a:rPr lang="zh-CN" altLang="en-US" sz="1600" dirty="0" smtClean="0">
                <a:latin typeface="+mj-ea"/>
                <a:ea typeface="+mj-ea"/>
              </a:rPr>
              <a:t>新增，来源于神策</a:t>
            </a:r>
            <a:endParaRPr lang="zh-CN" altLang="en-US" sz="1600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060514471"/>
              </p:ext>
            </p:extLst>
          </p:nvPr>
        </p:nvGraphicFramePr>
        <p:xfrm>
          <a:off x="1800785" y="1365624"/>
          <a:ext cx="5234940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90"/>
                <a:gridCol w="872490"/>
                <a:gridCol w="872490"/>
                <a:gridCol w="872490"/>
                <a:gridCol w="872490"/>
                <a:gridCol w="8724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14811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4.13%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74.68%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9130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30.53%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72.64%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46.55%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6821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27.02%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4.49%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6877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25.14%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72.54%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48.85%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8702 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24.60%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3.57%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73.15%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51.75%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6862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23.38%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2.76%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72.97%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49.08%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8932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22.88%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2.41%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72.27%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50.10%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14390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20.60%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2.25%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71.32%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47.96%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17073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21.07%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69.96%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2130691376"/>
              </p:ext>
            </p:extLst>
          </p:nvPr>
        </p:nvGraphicFramePr>
        <p:xfrm>
          <a:off x="7435140" y="1365624"/>
          <a:ext cx="249301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90"/>
                <a:gridCol w="824230"/>
                <a:gridCol w="834390"/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iOS日均新增次留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3219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1120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33.60%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1585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31.53%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1846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32.70%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1436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1242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28.10%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2774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16.12%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1456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38.37%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62358" y="4695903"/>
            <a:ext cx="102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神策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数据平台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月割接，部分老用户被认为新用户，新用户数据偏高，实际跟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月数据相当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安卓前几个月的推广，新增用户次留和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日留相对较高，单老用户的留存率偏低。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月初推广数量保持在较低水平，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月推广开始发力测试，尝试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更有效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的推广方式。老用户的留存率有所增长。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苹果推广方式变化不大，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月尝试了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承包模式增长明显但留存下降较多。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74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1266687" y="26258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:a16="http://schemas.microsoft.com/office/drawing/2014/main" xmlns="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xmlns="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本是合作作品，合作作品会一次更新完结能把收入冲上来，然后会很快下降。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32823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80860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xmlns="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xmlns="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024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经  营</a:t>
            </a:r>
          </a:p>
        </p:txBody>
      </p:sp>
      <p:sp>
        <p:nvSpPr>
          <p:cNvPr id="5" name="矩形 4"/>
          <p:cNvSpPr/>
          <p:nvPr/>
        </p:nvSpPr>
        <p:spPr>
          <a:xfrm>
            <a:off x="4819993" y="2725829"/>
            <a:ext cx="2861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成本情况  提升和优化的点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组织架构，缺乏的人才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0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     总览</a:t>
            </a: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7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5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4819993" y="17189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1621" y="1672768"/>
            <a:ext cx="10823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作者当用户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9993" y="321838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2071" y="48551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3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18229" y="5214025"/>
            <a:ext cx="137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0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218229" y="5921911"/>
            <a:ext cx="14036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1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2B10D132-47F0-4AEC-AD2A-EB4EE02800A0}"/>
              </a:ext>
            </a:extLst>
          </p:cNvPr>
          <p:cNvGraphicFramePr/>
          <p:nvPr>
            <p:extLst/>
          </p:nvPr>
        </p:nvGraphicFramePr>
        <p:xfrm>
          <a:off x="830527" y="1059603"/>
          <a:ext cx="4783455" cy="300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A1437404-7D39-495F-ABFF-5DF8CAE1B4DA}"/>
              </a:ext>
            </a:extLst>
          </p:cNvPr>
          <p:cNvGraphicFramePr/>
          <p:nvPr>
            <p:extLst/>
          </p:nvPr>
        </p:nvGraphicFramePr>
        <p:xfrm>
          <a:off x="6200775" y="1059602"/>
          <a:ext cx="5052060" cy="300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769619" y="4936450"/>
            <a:ext cx="10483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：站内到达书阅读页面的读者人数增加，表明日活跃用户的增加。而日均阅读用户占总用户比例下降，新用户的阅读转化率比较低。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：在用户运营这一块，对于新用户重点运营。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662215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="" xmlns:a16="http://schemas.microsoft.com/office/drawing/2014/main" id="{6A1D5532-1DB2-4FC6-B331-C2D66F0CF94F}"/>
              </a:ext>
            </a:extLst>
          </p:cNvPr>
          <p:cNvGraphicFramePr/>
          <p:nvPr>
            <p:extLst/>
          </p:nvPr>
        </p:nvGraphicFramePr>
        <p:xfrm>
          <a:off x="552450" y="1266825"/>
          <a:ext cx="5124452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="" xmlns:a16="http://schemas.microsoft.com/office/drawing/2014/main" id="{929EDBA1-1651-43F3-909D-4DAE3A46BC7D}"/>
              </a:ext>
            </a:extLst>
          </p:cNvPr>
          <p:cNvGraphicFramePr/>
          <p:nvPr>
            <p:extLst/>
          </p:nvPr>
        </p:nvGraphicFramePr>
        <p:xfrm>
          <a:off x="6515100" y="1266825"/>
          <a:ext cx="5124450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BE6DAB4-7E9A-493B-B183-2367361B9532}"/>
              </a:ext>
            </a:extLst>
          </p:cNvPr>
          <p:cNvSpPr txBox="1"/>
          <p:nvPr/>
        </p:nvSpPr>
        <p:spPr>
          <a:xfrm>
            <a:off x="552450" y="5334000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：用户未充值占比逐渐增高。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：通过未充值人数占比增加可以看出，书内容存在的问题，书的转化率低（例如收费章节的不合适）等。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53833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客户端发展月留存情况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33847" y="1186814"/>
          <a:ext cx="6720838" cy="5075040"/>
        </p:xfrm>
        <a:graphic>
          <a:graphicData uri="http://schemas.openxmlformats.org/drawingml/2006/table">
            <a:tbl>
              <a:tblPr/>
              <a:tblGrid>
                <a:gridCol w="777239"/>
                <a:gridCol w="606464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  <a:gridCol w="593015"/>
              </a:tblGrid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928619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41775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34523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30940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25776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16518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13452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1053562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224154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68909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42514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27868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17980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1140474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236547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23322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12586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10660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1279621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258006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73266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55565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38371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29095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15831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7161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1341393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247950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169595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112679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79053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93270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6607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1594585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322802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195784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154142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65548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20911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18245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1346070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238712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130246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142650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66620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16716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884688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146075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109859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56221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14003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379039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67274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35428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15194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12336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206308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45535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14578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11556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269756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49229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28364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20891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15759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205862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39638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22029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272892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50227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25020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380331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58731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28.60%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83.31%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81.95%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61.70%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65.55%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81.08%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69.06%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97.34%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55.90%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117.98%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80.46%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20.24%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71.47%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79.04%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51.18%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84.13%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22.07%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79.27%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75.43%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72.32%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31517" y="1592610"/>
            <a:ext cx="305320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用户发展，次月留存率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年更低，但次次月留存率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年高了一倍，后续每月的用户留存基本保持在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左右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一般情况，新用户次月留存会比较低，次次月留存率会大幅度上涨，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月后每月留存应该基本稳定。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年用户发展留存比较异常，尤其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月到今年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月发展的用户，在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月上出现跳水式流失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，解释了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下降明显的原因。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49928" y="6384964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备注：数据来源友盟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48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16D92AE-DF2B-4E02-AB7A-134D0AAA4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4671"/>
            <a:ext cx="9144000" cy="925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2017-2018</a:t>
            </a:r>
            <a:r>
              <a:rPr lang="zh-CN" altLang="en-US" dirty="0"/>
              <a:t>全站作品订阅情况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03623"/>
              </p:ext>
            </p:extLst>
          </p:nvPr>
        </p:nvGraphicFramePr>
        <p:xfrm>
          <a:off x="1137684" y="1584251"/>
          <a:ext cx="9351022" cy="455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B28B164-F384-4D23-8113-8A5F523B4C1C}"/>
              </a:ext>
            </a:extLst>
          </p:cNvPr>
          <p:cNvSpPr txBox="1"/>
          <p:nvPr/>
        </p:nvSpPr>
        <p:spPr>
          <a:xfrm>
            <a:off x="2038931" y="6138333"/>
            <a:ext cx="762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分析：从收入曲线上来讲，男生书的起伏比较大。</a:t>
            </a: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10</a:t>
            </a:r>
            <a:r>
              <a:rPr lang="zh-CN" altLang="en-US" sz="1400" dirty="0"/>
              <a:t>月以后，全站作品的订阅都在下降。</a:t>
            </a:r>
          </a:p>
        </p:txBody>
      </p:sp>
    </p:spTree>
    <p:extLst>
      <p:ext uri="{BB962C8B-B14F-4D97-AF65-F5344CB8AC3E}">
        <p14:creationId xmlns:p14="http://schemas.microsoft.com/office/powerpoint/2010/main" val="2609895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7C4D6E-EA87-479D-A7F0-7D1B2868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4860" cy="457835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全站重点作品分析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="" xmlns:a16="http://schemas.microsoft.com/office/drawing/2014/main" id="{020785D5-5E0D-48C2-8A99-FD98C03CD699}"/>
              </a:ext>
            </a:extLst>
          </p:cNvPr>
          <p:cNvGraphicFramePr/>
          <p:nvPr>
            <p:extLst/>
          </p:nvPr>
        </p:nvGraphicFramePr>
        <p:xfrm>
          <a:off x="1021080" y="1336887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="" xmlns:a16="http://schemas.microsoft.com/office/drawing/2014/main" id="{71B5031C-34F8-4131-9A3A-52B19345C899}"/>
              </a:ext>
            </a:extLst>
          </p:cNvPr>
          <p:cNvGraphicFramePr/>
          <p:nvPr>
            <p:extLst/>
          </p:nvPr>
        </p:nvGraphicFramePr>
        <p:xfrm>
          <a:off x="6395720" y="1283546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05177681-1842-4F80-AEB7-065FD6F580F2}"/>
              </a:ext>
            </a:extLst>
          </p:cNvPr>
          <p:cNvSpPr txBox="1"/>
          <p:nvPr/>
        </p:nvSpPr>
        <p:spPr>
          <a:xfrm>
            <a:off x="609600" y="4716780"/>
            <a:ext cx="881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重点作品定义：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单日作品收入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&gt;100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元定义为全站重点书。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重点作品呈明显下降趋势，尤其是重点作品在总订阅金额的占比中。结合总订阅下降趋势，站内书两级分化，在头部作品和中下级作品之间出现断层，重点书部分下降，后续部分订阅数未及时衔接续上。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3FEE9FB4-6A02-4633-B7DB-7CD4633D21B0}"/>
              </a:ext>
            </a:extLst>
          </p:cNvPr>
          <p:cNvSpPr/>
          <p:nvPr/>
        </p:nvSpPr>
        <p:spPr>
          <a:xfrm>
            <a:off x="-122025" y="1236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4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DABDF62B-CBFF-44AD-8F47-361D6D05CB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62641" y="1008261"/>
          <a:ext cx="9383545" cy="428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工作表" r:id="rId3" imgW="8769416" imgH="3663905" progId="Excel.Sheet.12">
                  <p:embed/>
                </p:oleObj>
              </mc:Choice>
              <mc:Fallback>
                <p:oleObj name="工作表" r:id="rId3" imgW="8769416" imgH="3663905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641" y="1008261"/>
                        <a:ext cx="9383545" cy="428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690383C-D7E6-4C73-941C-35912CFBFE0F}"/>
              </a:ext>
            </a:extLst>
          </p:cNvPr>
          <p:cNvSpPr txBox="1"/>
          <p:nvPr/>
        </p:nvSpPr>
        <p:spPr>
          <a:xfrm>
            <a:off x="3329976" y="34804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月份男生作品对比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754D5F4-8F75-451B-A200-FFD5BF2D58D8}"/>
              </a:ext>
            </a:extLst>
          </p:cNvPr>
          <p:cNvSpPr txBox="1"/>
          <p:nvPr/>
        </p:nvSpPr>
        <p:spPr>
          <a:xfrm>
            <a:off x="1084082" y="6023728"/>
            <a:ext cx="7505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</a:t>
            </a:r>
            <a:r>
              <a:rPr lang="en-US" altLang="zh-CN" dirty="0"/>
              <a:t>1</a:t>
            </a:r>
            <a:r>
              <a:rPr lang="zh-CN" altLang="en-US" dirty="0"/>
              <a:t>、Ｓ级作品的数量和收入持续下降。</a:t>
            </a:r>
            <a:r>
              <a:rPr lang="en-US" altLang="zh-CN" dirty="0"/>
              <a:t>B</a:t>
            </a:r>
            <a:r>
              <a:rPr lang="zh-CN" altLang="en-US" dirty="0"/>
              <a:t>级和</a:t>
            </a:r>
            <a:r>
              <a:rPr lang="en-US" altLang="zh-CN" dirty="0"/>
              <a:t>C</a:t>
            </a:r>
            <a:r>
              <a:rPr lang="zh-CN" altLang="en-US" dirty="0"/>
              <a:t>级作品有涨幅。</a:t>
            </a:r>
            <a:endParaRPr lang="en-US" altLang="zh-CN" dirty="0"/>
          </a:p>
          <a:p>
            <a:r>
              <a:rPr lang="en-US" altLang="zh-CN" dirty="0"/>
              <a:t>              2</a:t>
            </a:r>
            <a:r>
              <a:rPr lang="zh-CN" altLang="en-US" dirty="0"/>
              <a:t>、高收入作品降为低收入作品，预计和站内用户量下降成正比。</a:t>
            </a:r>
          </a:p>
        </p:txBody>
      </p:sp>
    </p:spTree>
    <p:extLst>
      <p:ext uri="{BB962C8B-B14F-4D97-AF65-F5344CB8AC3E}">
        <p14:creationId xmlns:p14="http://schemas.microsoft.com/office/powerpoint/2010/main" val="10189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="" xmlns:a16="http://schemas.microsoft.com/office/drawing/2014/main" id="{6BD69E0D-E057-4687-980C-07778B34CB3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39071" y="1893528"/>
          <a:ext cx="88392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Worksheet" r:id="rId3" imgW="8839200" imgH="3746546" progId="Excel.Sheet.12">
                  <p:embed/>
                </p:oleObj>
              </mc:Choice>
              <mc:Fallback>
                <p:oleObj name="Worksheet" r:id="rId3" imgW="8839200" imgH="3746546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071" y="1893528"/>
                        <a:ext cx="8839200" cy="374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C7F7F9B-8C56-4F09-92B7-81544B9A66CD}"/>
              </a:ext>
            </a:extLst>
          </p:cNvPr>
          <p:cNvSpPr txBox="1"/>
          <p:nvPr/>
        </p:nvSpPr>
        <p:spPr>
          <a:xfrm>
            <a:off x="2912882" y="612742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月份女生作品对比</a:t>
            </a:r>
          </a:p>
        </p:txBody>
      </p:sp>
    </p:spTree>
    <p:extLst>
      <p:ext uri="{BB962C8B-B14F-4D97-AF65-F5344CB8AC3E}">
        <p14:creationId xmlns:p14="http://schemas.microsoft.com/office/powerpoint/2010/main" val="4166962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="" xmlns:a16="http://schemas.microsoft.com/office/drawing/2014/main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="" xmlns:a16="http://schemas.microsoft.com/office/drawing/2014/main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="" xmlns:a16="http://schemas.microsoft.com/office/drawing/2014/main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/>
                      </a:r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</a:t>
            </a:r>
            <a:r>
              <a:rPr kumimoji="1" lang="zh-CN" altLang="en-US" sz="1400" dirty="0" smtClean="0"/>
              <a:t>是合作作品，合作作品会一次更新完结能把收入冲上来</a:t>
            </a:r>
            <a:r>
              <a:rPr kumimoji="1" lang="zh-CN" altLang="en-US" sz="1400" dirty="0"/>
              <a:t>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195013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9786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="" xmlns:a16="http://schemas.microsoft.com/office/drawing/2014/main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="" xmlns:a16="http://schemas.microsoft.com/office/drawing/2014/main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="" xmlns:a16="http://schemas.microsoft.com/office/drawing/2014/main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各月老用户流失情况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6235728"/>
            <a:ext cx="538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备注：数据来源神策，老用户定义为首次访问为假，因平台切割数据不全，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月数据不准确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3941727" y="1266290"/>
          <a:ext cx="6956644" cy="3981450"/>
        </p:xfrm>
        <a:graphic>
          <a:graphicData uri="http://schemas.openxmlformats.org/drawingml/2006/table">
            <a:tbl>
              <a:tblPr/>
              <a:tblGrid>
                <a:gridCol w="949108"/>
                <a:gridCol w="750942"/>
                <a:gridCol w="750942"/>
                <a:gridCol w="750942"/>
                <a:gridCol w="750942"/>
                <a:gridCol w="750942"/>
                <a:gridCol w="750942"/>
                <a:gridCol w="750942"/>
                <a:gridCol w="750942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470861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423096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245031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139721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394530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346686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205610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342039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186398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291426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251607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121274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101122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90566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316743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280417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163584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119641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80511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319341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273990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117732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301808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167435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117142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392951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340946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431227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30527" y="1538292"/>
            <a:ext cx="28270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次月留存率：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1-6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51%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左右，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月次次月留存率下降，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月下降到了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43.88%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各月新用户付费情况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1796" y="6238341"/>
            <a:ext cx="4310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备注：新用户定义为首次访问小于</a:t>
            </a: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天的用户，新增用户为首次访问为真</a:t>
            </a:r>
            <a:endParaRPr lang="zh-CN" altLang="en-US" sz="10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28646" y="3678052"/>
          <a:ext cx="5753612" cy="1480065"/>
        </p:xfrm>
        <a:graphic>
          <a:graphicData uri="http://schemas.openxmlformats.org/drawingml/2006/table">
            <a:tbl>
              <a:tblPr/>
              <a:tblGrid>
                <a:gridCol w="799216"/>
                <a:gridCol w="1187723"/>
                <a:gridCol w="858417"/>
                <a:gridCol w="1054520"/>
                <a:gridCol w="799216"/>
                <a:gridCol w="1054520"/>
              </a:tblGrid>
              <a:tr h="25030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新用户（首次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访问小于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5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付费用户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461,015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8,139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263,755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1.77%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32.41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377,886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7,670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263,202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34.32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278,929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6,496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221,931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2.33%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34.16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207,450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8,613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321,573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4.15%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37.34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0527" y="1644609"/>
          <a:ext cx="5744096" cy="1733550"/>
        </p:xfrm>
        <a:graphic>
          <a:graphicData uri="http://schemas.openxmlformats.org/drawingml/2006/table">
            <a:tbl>
              <a:tblPr/>
              <a:tblGrid>
                <a:gridCol w="754586"/>
                <a:gridCol w="831585"/>
                <a:gridCol w="831585"/>
                <a:gridCol w="831585"/>
                <a:gridCol w="831585"/>
                <a:gridCol w="831585"/>
                <a:gridCol w="831585"/>
              </a:tblGrid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用户付费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41344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8791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28515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29375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33105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27600" y="3600873"/>
          <a:ext cx="5340846" cy="1550670"/>
        </p:xfrm>
        <a:graphic>
          <a:graphicData uri="http://schemas.openxmlformats.org/drawingml/2006/table">
            <a:tbl>
              <a:tblPr/>
              <a:tblGrid>
                <a:gridCol w="1051778"/>
                <a:gridCol w="956162"/>
                <a:gridCol w="1079097"/>
                <a:gridCol w="737610"/>
                <a:gridCol w="778589"/>
                <a:gridCol w="737610"/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514,026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6,072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30.51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447,307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333,011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31.14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239,536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3,264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1,533,880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18,975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5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1274" y="5352225"/>
            <a:ext cx="29001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备注：历史用户定义为首次访问大于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天的用户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068"/>
              </p:ext>
            </p:extLst>
          </p:nvPr>
        </p:nvGraphicFramePr>
        <p:xfrm>
          <a:off x="331266" y="1173835"/>
          <a:ext cx="5628644" cy="1706191"/>
        </p:xfrm>
        <a:graphic>
          <a:graphicData uri="http://schemas.openxmlformats.org/drawingml/2006/table">
            <a:tbl>
              <a:tblPr/>
              <a:tblGrid>
                <a:gridCol w="781857"/>
                <a:gridCol w="1161926"/>
                <a:gridCol w="839772"/>
                <a:gridCol w="1031616"/>
                <a:gridCol w="781857"/>
                <a:gridCol w="1031616"/>
              </a:tblGrid>
              <a:tr h="3547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历史用户月付费情况（首次访问大于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11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充值用户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313,495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13,227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551,874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4.22%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41.72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320,014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14,216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609,696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42.89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289,168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624,783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4.98%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43.35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257,312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12,623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565,301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4.91%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44.78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463337" y="6420425"/>
            <a:ext cx="305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备注：首次访问为假用户的充值情况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61795"/>
              </p:ext>
            </p:extLst>
          </p:nvPr>
        </p:nvGraphicFramePr>
        <p:xfrm>
          <a:off x="331266" y="3128810"/>
          <a:ext cx="5628645" cy="1772538"/>
        </p:xfrm>
        <a:graphic>
          <a:graphicData uri="http://schemas.openxmlformats.org/drawingml/2006/table">
            <a:tbl>
              <a:tblPr/>
              <a:tblGrid>
                <a:gridCol w="756662"/>
                <a:gridCol w="729639"/>
                <a:gridCol w="864758"/>
                <a:gridCol w="765307"/>
                <a:gridCol w="782763"/>
                <a:gridCol w="864758"/>
                <a:gridCol w="864758"/>
              </a:tblGrid>
              <a:tr h="5556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62663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18396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62256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19668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55045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18843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24.24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19276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24.79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72631"/>
              </p:ext>
            </p:extLst>
          </p:nvPr>
        </p:nvGraphicFramePr>
        <p:xfrm>
          <a:off x="6743530" y="1253225"/>
          <a:ext cx="4962893" cy="1626801"/>
        </p:xfrm>
        <a:graphic>
          <a:graphicData uri="http://schemas.openxmlformats.org/drawingml/2006/table">
            <a:tbl>
              <a:tblPr/>
              <a:tblGrid>
                <a:gridCol w="740610"/>
                <a:gridCol w="984527"/>
                <a:gridCol w="962139"/>
                <a:gridCol w="816344"/>
                <a:gridCol w="609206"/>
                <a:gridCol w="850067"/>
              </a:tblGrid>
              <a:tr h="473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老用户人数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付费人数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429275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844,986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389210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871,568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858,950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311978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888,260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66357"/>
              </p:ext>
            </p:extLst>
          </p:nvPr>
        </p:nvGraphicFramePr>
        <p:xfrm>
          <a:off x="331266" y="5045630"/>
          <a:ext cx="5628645" cy="1374794"/>
        </p:xfrm>
        <a:graphic>
          <a:graphicData uri="http://schemas.openxmlformats.org/drawingml/2006/table">
            <a:tbl>
              <a:tblPr/>
              <a:tblGrid>
                <a:gridCol w="851845"/>
                <a:gridCol w="1757604"/>
                <a:gridCol w="1480844"/>
                <a:gridCol w="1538352"/>
              </a:tblGrid>
              <a:tr h="4516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消费（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消费人数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消费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56,662,916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22,859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2,479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55,997,468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23,031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56,198,978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22,608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32,745,763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18,339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1,786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6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9958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客户端用户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来源分析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4589" y="4909284"/>
            <a:ext cx="65202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月主要推广方式以厂商和应用市场以及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和其他渠道为主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和市场非标资源为主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月底到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月增加了搜索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方式投放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月加大了信息流的测试和投放，新增上有较大的增加。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1041972" y="3679833"/>
            <a:ext cx="27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月中其它推厂为未知的渠道，无法区分，同时平台切割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月数据不准确</a:t>
            </a:r>
            <a:endParaRPr lang="zh-CN" altLang="en-US" sz="1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6" y="1126937"/>
            <a:ext cx="3819092" cy="2294631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7" y="4190049"/>
            <a:ext cx="3819092" cy="26679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75" y="1126937"/>
            <a:ext cx="7501725" cy="35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65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用户流失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取出前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个月的再决定要不要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15" y="5373856"/>
            <a:ext cx="910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四月之前的数据来源不准确，从四月开始使用神策统计后，五月份</a:t>
            </a:r>
            <a:r>
              <a:rPr lang="en-US" altLang="zh-CN" dirty="0"/>
              <a:t>30</a:t>
            </a:r>
            <a:r>
              <a:rPr lang="zh-CN" altLang="en-US" dirty="0"/>
              <a:t>日留存可以参考。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六月份的日均</a:t>
            </a:r>
            <a:r>
              <a:rPr lang="en-US" altLang="zh-CN" dirty="0"/>
              <a:t>30</a:t>
            </a:r>
            <a:r>
              <a:rPr lang="zh-CN" altLang="en-US" dirty="0"/>
              <a:t>日留存为最高值，说明五月份之前的用户忠诚度较高。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七月份开始留存用户绝对值开始上涨，与增加推广力度、新用户增加有关。</a:t>
            </a:r>
            <a:endParaRPr lang="en-US" altLang="zh-CN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5444199" y="1026940"/>
          <a:ext cx="7127631" cy="479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0313" y="1298681"/>
          <a:ext cx="5483372" cy="3765688"/>
        </p:xfrm>
        <a:graphic>
          <a:graphicData uri="http://schemas.openxmlformats.org/drawingml/2006/table">
            <a:tbl>
              <a:tblPr/>
              <a:tblGrid>
                <a:gridCol w="8588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73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29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69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157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12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日期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安卓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latin typeface="宋体"/>
                        </a:rPr>
                        <a:t>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00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五月日均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94,902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49,234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52.20%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25,046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10.45%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六月日均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86,895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51,896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latin typeface="微软雅黑"/>
                        </a:rPr>
                        <a:t>59.72%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24,712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3,124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12.59%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七月日均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88,147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40,048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45.46%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22,032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13.31%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八月日均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95,853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44,334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46.26%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24,997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18.59%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九月日均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103,586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48,527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46.97%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22,180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6,357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28.73%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107,916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53,952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50.02%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24,594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6,963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28.31%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8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25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可以删除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36234"/>
            <a:ext cx="925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神策数据只能从四月开始，从月日均付费人数和金额上来看，老用户一直在流失。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日均付费人数从四月份的近</a:t>
            </a:r>
            <a:r>
              <a:rPr lang="en-US" altLang="zh-CN" dirty="0"/>
              <a:t>2500</a:t>
            </a:r>
            <a:r>
              <a:rPr lang="zh-CN" altLang="en-US" dirty="0"/>
              <a:t>人一直下降，到九月份已经只有</a:t>
            </a:r>
            <a:r>
              <a:rPr lang="en-US" altLang="zh-CN" dirty="0"/>
              <a:t>1500</a:t>
            </a:r>
            <a:r>
              <a:rPr lang="zh-CN" altLang="en-US" dirty="0"/>
              <a:t>人。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日均充值金额也从四月份的</a:t>
            </a:r>
            <a:r>
              <a:rPr lang="en-US" altLang="zh-CN" dirty="0"/>
              <a:t>57000+</a:t>
            </a:r>
            <a:r>
              <a:rPr lang="zh-CN" altLang="en-US" dirty="0"/>
              <a:t>元，到九月份仅有</a:t>
            </a:r>
            <a:r>
              <a:rPr lang="en-US" altLang="zh-CN" dirty="0"/>
              <a:t>41000+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七月份日均付费金额有个小幅度上涨，与充返活动有关，</a:t>
            </a:r>
            <a:r>
              <a:rPr lang="en-US" altLang="zh-CN" dirty="0" err="1"/>
              <a:t>arpu</a:t>
            </a:r>
            <a:r>
              <a:rPr lang="zh-CN" altLang="en-US" dirty="0"/>
              <a:t>值提高。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 连载书的完结、新书质量不高可能是导致老用户的付费意愿降低的主要原因。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424962" y="1100796"/>
          <a:ext cx="5708552" cy="400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5565236" y="1058593"/>
          <a:ext cx="6012475" cy="407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29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2" y="448348"/>
            <a:ext cx="647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竞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05690"/>
              </p:ext>
            </p:extLst>
          </p:nvPr>
        </p:nvGraphicFramePr>
        <p:xfrm>
          <a:off x="1226820" y="1916698"/>
          <a:ext cx="10271629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152"/>
                <a:gridCol w="4163648"/>
                <a:gridCol w="4416829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定位分析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</a:t>
                      </a:r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充分发挥领先者优势，品牌渠道内容均由业界前两名的实力下，选择大而全的产品布局，涵盖阅读及相关衍生领域的各类功能，全方位覆盖人群。</a:t>
                      </a:r>
                      <a:endParaRPr lang="en-US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的作品量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渠道内容优势明显，针对自身用户群体，用户更年轻化，产品也相对掌阅更年轻，但总体仍是大而全的产品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微信阅读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微信目标主要是扩大用户量，而不是利益，所以功能趋向更多为免费分享、免费阅读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没有明确定位，分享拉新功能缺失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追书神器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00" dirty="0" smtClean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各项数据都较好，主要原因：追更较快、能看盗版、社区活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 smtClean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作者更新速度一般，没有社区</a:t>
                      </a:r>
                      <a:endParaRPr lang="zh-CN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书旗专注与网文阅读体验，主要针对网文用户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1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4294"/>
              </p:ext>
            </p:extLst>
          </p:nvPr>
        </p:nvGraphicFramePr>
        <p:xfrm>
          <a:off x="688715" y="1512420"/>
          <a:ext cx="4381500" cy="318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/>
                <a:gridCol w="685800"/>
                <a:gridCol w="685800"/>
                <a:gridCol w="685800"/>
                <a:gridCol w="685800"/>
                <a:gridCol w="685800"/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日期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老用户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新增占比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活跃环比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300572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293420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7152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97.62%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1366261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1245041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121220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354.55%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2087324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1793236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294088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85.91%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52.78%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2042783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1749219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85.63%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1843857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1341374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502483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72.75%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-9.74%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1526536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1187255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339281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77.77%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-17.21%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1271438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953591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317847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75.00%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-16.71%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1134038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820501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313537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-10.81%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910936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595501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315435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65.37%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-19.67%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638280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344703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54.00%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-29.93%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529666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272264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257402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51.40%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-17.02%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402207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168882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233325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41.99%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-24.06%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520345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305338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215007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58.68%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29.37%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484217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239536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244681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49.47%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-6.94%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583929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333011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250918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57.03%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20.59%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710334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447307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263027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62.97%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780584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514026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266558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65.85%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9.89%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77914" y="4927002"/>
            <a:ext cx="42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17K</a:t>
            </a:r>
            <a:r>
              <a:rPr lang="zh-CN" altLang="en-US" dirty="0" smtClean="0"/>
              <a:t>目前次留情况下，新用户发展占比大于</a:t>
            </a:r>
            <a:r>
              <a:rPr lang="en-US" altLang="zh-CN" dirty="0" smtClean="0"/>
              <a:t>50%</a:t>
            </a:r>
            <a:r>
              <a:rPr lang="zh-CN" altLang="en-US" dirty="0" smtClean="0"/>
              <a:t>即可持续增长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12318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连尚数据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71916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书旗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531514" y="4941331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665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用户规模放大需要的新用户量级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1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6102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月安卓客户端整体（含老用户）推广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投产</a:t>
            </a:r>
          </a:p>
        </p:txBody>
      </p:sp>
      <p:sp>
        <p:nvSpPr>
          <p:cNvPr id="16" name="矩形 15"/>
          <p:cNvSpPr/>
          <p:nvPr/>
        </p:nvSpPr>
        <p:spPr>
          <a:xfrm>
            <a:off x="1226820" y="1268963"/>
            <a:ext cx="937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客户端总收入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806.6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万元，其中客户端阅读充值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万，站内流量 游戏收入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235.9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万，广告收入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万；成本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万，利润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roi0.87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，客户端自身投入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ROI0.05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20587"/>
              </p:ext>
            </p:extLst>
          </p:nvPr>
        </p:nvGraphicFramePr>
        <p:xfrm>
          <a:off x="1344023" y="2520465"/>
          <a:ext cx="9064332" cy="1761329"/>
        </p:xfrm>
        <a:graphic>
          <a:graphicData uri="http://schemas.openxmlformats.org/drawingml/2006/table">
            <a:tbl>
              <a:tblPr/>
              <a:tblGrid>
                <a:gridCol w="1046341"/>
                <a:gridCol w="1133296"/>
                <a:gridCol w="1001180"/>
                <a:gridCol w="1357923"/>
                <a:gridCol w="1311892"/>
                <a:gridCol w="1242844"/>
                <a:gridCol w="932133"/>
                <a:gridCol w="1038723"/>
              </a:tblGrid>
              <a:tr h="5254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客户端充值收入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站内流量游戏收入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广告收入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缺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ios）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总利润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客户端利润</a:t>
                      </a:r>
                      <a:endParaRPr lang="en-US" altLang="zh-CN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1,115,862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530,103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335,010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1,980,975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1,087,425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603,272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311,405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2,002,101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1,201,505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657,586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275,451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2,134,543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1,110,986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568,082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270,000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（预估）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1,949,068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(0.01)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 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4,515,778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2,359,043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1,191,866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8,066,687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15641</TotalTime>
  <Words>10739</Words>
  <Application>Microsoft Office PowerPoint</Application>
  <PresentationFormat>宽屏</PresentationFormat>
  <Paragraphs>2958</Paragraphs>
  <Slides>83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等线</vt:lpstr>
      <vt:lpstr>等线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Worksheet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2017-2018全站作品订阅情况</vt:lpstr>
      <vt:lpstr>全站重点作品分析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2018年17工作计划</dc:title>
  <dc:creator>jin hui</dc:creator>
  <cp:lastModifiedBy>何 翔飞</cp:lastModifiedBy>
  <cp:revision>392</cp:revision>
  <dcterms:created xsi:type="dcterms:W3CDTF">2017-12-19T02:24:17Z</dcterms:created>
  <dcterms:modified xsi:type="dcterms:W3CDTF">2018-10-24T07:09:39Z</dcterms:modified>
</cp:coreProperties>
</file>